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9"/>
  </p:notesMasterIdLst>
  <p:sldIdLst>
    <p:sldId id="268" r:id="rId2"/>
    <p:sldId id="259" r:id="rId3"/>
    <p:sldId id="258" r:id="rId4"/>
    <p:sldId id="275" r:id="rId5"/>
    <p:sldId id="285" r:id="rId6"/>
    <p:sldId id="286" r:id="rId7"/>
    <p:sldId id="287" r:id="rId8"/>
    <p:sldId id="288" r:id="rId9"/>
    <p:sldId id="284" r:id="rId10"/>
    <p:sldId id="274" r:id="rId11"/>
    <p:sldId id="276" r:id="rId12"/>
    <p:sldId id="277" r:id="rId13"/>
    <p:sldId id="278" r:id="rId14"/>
    <p:sldId id="282" r:id="rId15"/>
    <p:sldId id="283" r:id="rId16"/>
    <p:sldId id="280" r:id="rId17"/>
    <p:sldId id="279" r:id="rId18"/>
  </p:sldIdLst>
  <p:sldSz cx="9144000" cy="5143500" type="screen16x9"/>
  <p:notesSz cx="6858000" cy="9144000"/>
  <p:defaultTextStyle>
    <a:defPPr>
      <a:defRPr lang="nl-NL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000000"/>
    <a:srgbClr val="EEE8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F015AFF-9799-7320-1C59-16BEE8F8B144}" v="73" dt="2024-04-04T09:45:21.781"/>
    <p1510:client id="{456C199F-FACB-2D1E-9658-9E46A38C9FB0}" v="1007" dt="2024-04-03T18:44:21.695"/>
    <p1510:client id="{47BC1E64-1FAE-9272-F961-879597EAF055}" v="2" dt="2024-04-04T09:29:54.565"/>
    <p1510:client id="{4CBF9C40-88B6-A1EC-6CB4-D2B4609571D4}" v="93" dt="2024-04-03T14:29:59.316"/>
    <p1510:client id="{4DABE314-DE2D-D7FB-C434-FC6260C91BD1}" v="13" dt="2024-04-04T08:48:21.585"/>
    <p1510:client id="{50251C80-5736-BCBC-A7E6-38498C578970}" v="209" dt="2024-04-02T17:19:09.270"/>
    <p1510:client id="{60C52D68-4C5E-A41D-EFC6-8D61936EA59A}" v="205" dt="2024-04-03T21:45:26.583"/>
    <p1510:client id="{7EB442D0-9F9F-21F9-09E2-7E75A3941194}" v="1349" dt="2024-04-03T23:50:45.405"/>
    <p1510:client id="{87B50442-F8F3-FB0F-ECE0-E8558B48BD83}" v="1189" dt="2024-04-03T15:49:52.070"/>
    <p1510:client id="{94A7F110-83D8-7A12-2F6F-05A35879F8B8}" v="694" dt="2024-04-03T15:27:58.091"/>
    <p1510:client id="{A757DDC9-AA90-CE4D-B8A4-58C59F2707C3}" v="4" dt="2024-04-03T10:58:19.51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jl, gemiddeld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F25DE2-B715-4EA4-8CF0-DA425EA806A7}" type="datetimeFigureOut">
              <a:rPr lang="en-GB" smtClean="0"/>
              <a:t>04/04/2024</a:t>
            </a:fld>
            <a:endParaRPr lang="en-GB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GB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799BBE-B871-48D7-983C-C0B1D7156DC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371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9691915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90208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476175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9251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712066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05109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86331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797582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09205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809905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07450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799BBE-B871-48D7-983C-C0B1D7156DCD}" type="slidenum">
              <a:rPr lang="en-GB" smtClean="0"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814332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top"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Black75"/>
          <p:cNvSpPr/>
          <p:nvPr userDrawn="1"/>
        </p:nvSpPr>
        <p:spPr>
          <a:xfrm>
            <a:off x="0" y="75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756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top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1548000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00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1644222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image - 1/2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723518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720343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4354513" cy="456723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1887270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3 image - 2/3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494405" y="586800"/>
            <a:ext cx="482092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3491230" y="1295401"/>
            <a:ext cx="4824095" cy="29337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3022600" cy="4567238"/>
          </a:xfrm>
        </p:spPr>
        <p:txBody>
          <a:bodyPr/>
          <a:lstStyle/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6812259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dark image">
    <p:bg>
      <p:bgPr>
        <a:solidFill>
          <a:schemeClr val="bg1">
            <a:lumMod val="6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white headline on a full screen, dark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1512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full screen light image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full screen, light image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968328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18400"/>
            <a:ext cx="7556500" cy="73382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en-GB"/>
              <a:t>This is an example of a black headline on a white background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cxnSp>
        <p:nvCxnSpPr>
          <p:cNvPr id="7" name="Rechte verbindingslijn 6"/>
          <p:cNvCxnSpPr/>
          <p:nvPr userDrawn="1"/>
        </p:nvCxnSpPr>
        <p:spPr>
          <a:xfrm>
            <a:off x="0" y="4563782"/>
            <a:ext cx="9144000" cy="0"/>
          </a:xfrm>
          <a:prstGeom prst="line">
            <a:avLst/>
          </a:prstGeom>
          <a:ln w="31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jdelijke aanduiding voor afbeelding 8"/>
          <p:cNvSpPr>
            <a:spLocks noGrp="1"/>
          </p:cNvSpPr>
          <p:nvPr>
            <p:ph type="pic" sz="quarter" idx="13" hasCustomPrompt="1"/>
          </p:nvPr>
        </p:nvSpPr>
        <p:spPr>
          <a:xfrm>
            <a:off x="1890000" y="1299075"/>
            <a:ext cx="5292725" cy="2977200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1866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Scarlet background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39658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US"/>
              <a:t>Sample slide with table and text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1" y="2638425"/>
            <a:ext cx="7563556" cy="1590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jdelijke aanduiding voor tabel 7"/>
          <p:cNvSpPr>
            <a:spLocks noGrp="1"/>
          </p:cNvSpPr>
          <p:nvPr>
            <p:ph type="tbl" sz="quarter" idx="13" hasCustomPrompt="1"/>
          </p:nvPr>
        </p:nvSpPr>
        <p:spPr>
          <a:xfrm>
            <a:off x="755650" y="1079501"/>
            <a:ext cx="7559675" cy="11520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table</a:t>
            </a:r>
          </a:p>
        </p:txBody>
      </p:sp>
    </p:spTree>
    <p:extLst>
      <p:ext uri="{BB962C8B-B14F-4D97-AF65-F5344CB8AC3E}">
        <p14:creationId xmlns:p14="http://schemas.microsoft.com/office/powerpoint/2010/main" val="23993896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5650" y="586800"/>
            <a:ext cx="7563556" cy="516339"/>
          </a:xfrm>
        </p:spPr>
        <p:txBody>
          <a:bodyPr wrap="none"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Example chart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ijdelijke aanduiding voor grafiek 8"/>
          <p:cNvSpPr>
            <a:spLocks noGrp="1"/>
          </p:cNvSpPr>
          <p:nvPr>
            <p:ph type="chart" sz="quarter" idx="13" hasCustomPrompt="1"/>
          </p:nvPr>
        </p:nvSpPr>
        <p:spPr>
          <a:xfrm>
            <a:off x="755650" y="1079500"/>
            <a:ext cx="7559675" cy="3149600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chart</a:t>
            </a:r>
          </a:p>
        </p:txBody>
      </p:sp>
    </p:spTree>
    <p:extLst>
      <p:ext uri="{BB962C8B-B14F-4D97-AF65-F5344CB8AC3E}">
        <p14:creationId xmlns:p14="http://schemas.microsoft.com/office/powerpoint/2010/main" val="4202347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in the midd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lack75"/>
          <p:cNvSpPr/>
          <p:nvPr userDrawn="1"/>
        </p:nvSpPr>
        <p:spPr>
          <a:xfrm>
            <a:off x="0" y="183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18355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in the middle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2628097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9311055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Title at the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lack75"/>
          <p:cNvSpPr/>
          <p:nvPr userDrawn="1"/>
        </p:nvSpPr>
        <p:spPr>
          <a:xfrm>
            <a:off x="0" y="2916000"/>
            <a:ext cx="9144000" cy="1080000"/>
          </a:xfrm>
          <a:prstGeom prst="rect">
            <a:avLst/>
          </a:prstGeom>
          <a:solidFill>
            <a:schemeClr val="tx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-1" y="2915049"/>
            <a:ext cx="9143999" cy="792000"/>
          </a:xfrm>
          <a:solidFill>
            <a:schemeClr val="tx2">
              <a:alpha val="50000"/>
            </a:schemeClr>
          </a:solidFill>
        </p:spPr>
        <p:txBody>
          <a:bodyPr lIns="756000" rIns="1962000" anchor="ctr"/>
          <a:lstStyle>
            <a:lvl1pPr algn="l">
              <a:lnSpc>
                <a:spcPts val="2300"/>
              </a:lnSpc>
              <a:defRPr sz="2200">
                <a:solidFill>
                  <a:schemeClr val="bg1"/>
                </a:solidFill>
              </a:defRPr>
            </a:lvl1pPr>
          </a:lstStyle>
          <a:p>
            <a:r>
              <a:rPr lang="en-GB"/>
              <a:t>Example of a title at the bottom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-1" y="3708591"/>
            <a:ext cx="9143999" cy="288000"/>
          </a:xfrm>
          <a:solidFill>
            <a:schemeClr val="tx2">
              <a:alpha val="50000"/>
            </a:schemeClr>
          </a:solidFill>
          <a:ln>
            <a:noFill/>
          </a:ln>
        </p:spPr>
        <p:txBody>
          <a:bodyPr wrap="none" lIns="756000" tIns="18000" rIns="1962000"/>
          <a:lstStyle>
            <a:lvl1pPr marL="0" indent="0" algn="l">
              <a:buNone/>
              <a:defRPr sz="1000" b="1" cap="all" baseline="0">
                <a:solidFill>
                  <a:schemeClr val="bg1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GB"/>
              <a:t>SUBTITLE OR DATE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521D38FC-6D70-0146-84E1-32B3F0A2D6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340600" y="4568825"/>
            <a:ext cx="1803400" cy="574675"/>
          </a:xfrm>
          <a:prstGeom prst="rect">
            <a:avLst/>
          </a:prstGeom>
        </p:spPr>
      </p:pic>
      <p:sp>
        <p:nvSpPr>
          <p:cNvPr id="9" name="Tijdelijke aanduiding voor tekst 8"/>
          <p:cNvSpPr>
            <a:spLocks noGrp="1"/>
          </p:cNvSpPr>
          <p:nvPr>
            <p:ph type="body" sz="quarter" idx="13" hasCustomPrompt="1"/>
          </p:nvPr>
        </p:nvSpPr>
        <p:spPr>
          <a:xfrm>
            <a:off x="0" y="3990975"/>
            <a:ext cx="9143999" cy="576263"/>
          </a:xfrm>
          <a:solidFill>
            <a:srgbClr val="000000">
              <a:alpha val="25098"/>
            </a:srgbClr>
          </a:solidFill>
          <a:ln>
            <a:noFill/>
          </a:ln>
        </p:spPr>
        <p:txBody>
          <a:bodyPr lIns="756000" anchor="ctr" anchorCtr="0"/>
          <a:lstStyle>
            <a:lvl1pPr>
              <a:defRPr sz="1100"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GB"/>
              <a:t>Name, Function</a:t>
            </a:r>
          </a:p>
        </p:txBody>
      </p:sp>
      <p:sp>
        <p:nvSpPr>
          <p:cNvPr id="11" name="Tijdelijke aanduiding voor tekst 8"/>
          <p:cNvSpPr>
            <a:spLocks noGrp="1"/>
          </p:cNvSpPr>
          <p:nvPr>
            <p:ph type="body" sz="quarter" idx="14" hasCustomPrompt="1"/>
          </p:nvPr>
        </p:nvSpPr>
        <p:spPr>
          <a:xfrm>
            <a:off x="-6667" y="4567237"/>
            <a:ext cx="7347267" cy="576263"/>
          </a:xfrm>
          <a:solidFill>
            <a:srgbClr val="FFFFFF"/>
          </a:solidFill>
          <a:ln>
            <a:noFill/>
          </a:ln>
        </p:spPr>
        <p:txBody>
          <a:bodyPr lIns="756000" anchor="ctr" anchorCtr="0"/>
          <a:lstStyle>
            <a:lvl1pPr>
              <a:defRPr sz="1100" b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GB"/>
              <a:t>Department, Sub department or Capacity Group</a:t>
            </a:r>
          </a:p>
        </p:txBody>
      </p:sp>
    </p:spTree>
    <p:extLst>
      <p:ext uri="{BB962C8B-B14F-4D97-AF65-F5344CB8AC3E}">
        <p14:creationId xmlns:p14="http://schemas.microsoft.com/office/powerpoint/2010/main" val="2237497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94838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slide -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8825" y="585793"/>
            <a:ext cx="359568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723606" y="1296000"/>
            <a:ext cx="3595688" cy="29331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9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4714875" y="586800"/>
            <a:ext cx="3604419" cy="732238"/>
          </a:xfrm>
        </p:spPr>
        <p:txBody>
          <a:bodyPr anchor="t"/>
          <a:lstStyle>
            <a:lvl1pPr marL="0" indent="0">
              <a:buNone/>
              <a:defRPr lang="nl-NL" sz="1950" b="0" kern="120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GB"/>
              <a:t>Click to enter text</a:t>
            </a:r>
          </a:p>
        </p:txBody>
      </p:sp>
    </p:spTree>
    <p:extLst>
      <p:ext uri="{BB962C8B-B14F-4D97-AF65-F5344CB8AC3E}">
        <p14:creationId xmlns:p14="http://schemas.microsoft.com/office/powerpoint/2010/main" val="1682407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/2 text - 1/2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3600000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359886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4714875" y="0"/>
            <a:ext cx="4429125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9815436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/3 text - 1/3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56000" y="586800"/>
            <a:ext cx="4910138" cy="732238"/>
          </a:xfrm>
        </p:spPr>
        <p:txBody>
          <a:bodyPr/>
          <a:lstStyle>
            <a:lvl1pPr>
              <a:lnSpc>
                <a:spcPct val="100000"/>
              </a:lnSpc>
              <a:defRPr sz="1950" b="0" baseline="0"/>
            </a:lvl1pPr>
          </a:lstStyle>
          <a:p>
            <a:r>
              <a:rPr lang="en-GB"/>
              <a:t>This is an example of 19,5 </a:t>
            </a:r>
            <a:r>
              <a:rPr lang="en-GB" err="1"/>
              <a:t>pt</a:t>
            </a:r>
            <a:r>
              <a:rPr lang="en-GB"/>
              <a:t> text with single line spacing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755650" y="1295401"/>
            <a:ext cx="4913313" cy="29337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GB"/>
              <a:t>Click to enter text</a:t>
            </a:r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3" hasCustomPrompt="1"/>
          </p:nvPr>
        </p:nvSpPr>
        <p:spPr>
          <a:xfrm>
            <a:off x="6046788" y="0"/>
            <a:ext cx="3097212" cy="4567238"/>
          </a:xfrm>
        </p:spPr>
        <p:txBody>
          <a:bodyPr/>
          <a:lstStyle>
            <a:lvl1pPr>
              <a:defRPr/>
            </a:lvl1pPr>
          </a:lstStyle>
          <a:p>
            <a:r>
              <a:rPr lang="en-GB"/>
              <a:t>Click to insert image</a:t>
            </a:r>
          </a:p>
        </p:txBody>
      </p:sp>
    </p:spTree>
    <p:extLst>
      <p:ext uri="{BB962C8B-B14F-4D97-AF65-F5344CB8AC3E}">
        <p14:creationId xmlns:p14="http://schemas.microsoft.com/office/powerpoint/2010/main" val="3272405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line + image/movie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 wrap="none"/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jdelijke aanduiding voor inhoud 9"/>
          <p:cNvSpPr>
            <a:spLocks noGrp="1" noChangeAspect="1"/>
          </p:cNvSpPr>
          <p:nvPr>
            <p:ph sz="quarter" idx="13" hasCustomPrompt="1"/>
          </p:nvPr>
        </p:nvSpPr>
        <p:spPr>
          <a:xfrm>
            <a:off x="1889125" y="1079501"/>
            <a:ext cx="5292725" cy="2977200"/>
          </a:xfrm>
        </p:spPr>
        <p:txBody>
          <a:bodyPr/>
          <a:lstStyle>
            <a:lvl1pPr>
              <a:defRPr baseline="0"/>
            </a:lvl1pPr>
          </a:lstStyle>
          <a:p>
            <a:pPr lvl="0"/>
            <a:r>
              <a:rPr lang="en-GB"/>
              <a:t>Click icon to insert 16x9 image or movie</a:t>
            </a:r>
          </a:p>
        </p:txBody>
      </p:sp>
      <p:sp>
        <p:nvSpPr>
          <p:cNvPr id="12" name="Tijdelijke aanduiding voor tekst 11"/>
          <p:cNvSpPr>
            <a:spLocks noGrp="1"/>
          </p:cNvSpPr>
          <p:nvPr>
            <p:ph type="body" sz="quarter" idx="14" hasCustomPrompt="1"/>
          </p:nvPr>
        </p:nvSpPr>
        <p:spPr>
          <a:xfrm>
            <a:off x="1889125" y="4106268"/>
            <a:ext cx="5292725" cy="165100"/>
          </a:xfrm>
        </p:spPr>
        <p:txBody>
          <a:bodyPr/>
          <a:lstStyle>
            <a:lvl1pPr>
              <a:defRPr sz="1100" i="1"/>
            </a:lvl1pPr>
          </a:lstStyle>
          <a:p>
            <a:pPr lvl="0"/>
            <a:r>
              <a:rPr lang="en-GB"/>
              <a:t>Click to insert Caption under image or movie</a:t>
            </a:r>
          </a:p>
        </p:txBody>
      </p:sp>
    </p:spTree>
    <p:extLst>
      <p:ext uri="{BB962C8B-B14F-4D97-AF65-F5344CB8AC3E}">
        <p14:creationId xmlns:p14="http://schemas.microsoft.com/office/powerpoint/2010/main" val="1938494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3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/>
              <a:t>A 27pt headline on a slide with three images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58824" y="1306642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/>
          <p:cNvSpPr>
            <a:spLocks noGrp="1"/>
          </p:cNvSpPr>
          <p:nvPr>
            <p:ph idx="13" hasCustomPrompt="1"/>
          </p:nvPr>
        </p:nvSpPr>
        <p:spPr>
          <a:xfrm>
            <a:off x="3490913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idx="14" hasCustomPrompt="1"/>
          </p:nvPr>
        </p:nvSpPr>
        <p:spPr>
          <a:xfrm>
            <a:off x="6235414" y="1302661"/>
            <a:ext cx="2084389" cy="636458"/>
          </a:xfrm>
        </p:spPr>
        <p:txBody>
          <a:bodyPr/>
          <a:lstStyle>
            <a:lvl1pPr>
              <a:defRPr sz="1650"/>
            </a:lvl1pPr>
          </a:lstStyle>
          <a:p>
            <a:pPr lvl="0"/>
            <a:r>
              <a:rPr lang="en-GB"/>
              <a:t>Click to enter text</a:t>
            </a:r>
          </a:p>
        </p:txBody>
      </p:sp>
      <p:sp>
        <p:nvSpPr>
          <p:cNvPr id="10" name="Tijdelijke aanduiding voor afbeelding 9"/>
          <p:cNvSpPr>
            <a:spLocks noGrp="1"/>
          </p:cNvSpPr>
          <p:nvPr>
            <p:ph type="pic" sz="quarter" idx="15" hasCustomPrompt="1"/>
          </p:nvPr>
        </p:nvSpPr>
        <p:spPr>
          <a:xfrm>
            <a:off x="755650" y="1943101"/>
            <a:ext cx="2087563" cy="2625298"/>
          </a:xfrm>
        </p:spPr>
        <p:txBody>
          <a:bodyPr/>
          <a:lstStyle>
            <a:lvl1pPr>
              <a:defRPr baseline="0"/>
            </a:lvl1pPr>
          </a:lstStyle>
          <a:p>
            <a:r>
              <a:rPr lang="en-GB"/>
              <a:t>Click to insert image</a:t>
            </a:r>
          </a:p>
        </p:txBody>
      </p:sp>
      <p:sp>
        <p:nvSpPr>
          <p:cNvPr id="11" name="Tijdelijke aanduiding voor afbeelding 9"/>
          <p:cNvSpPr>
            <a:spLocks noGrp="1"/>
          </p:cNvSpPr>
          <p:nvPr>
            <p:ph type="pic" sz="quarter" idx="16" hasCustomPrompt="1"/>
          </p:nvPr>
        </p:nvSpPr>
        <p:spPr>
          <a:xfrm>
            <a:off x="3487739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  <p:sp>
        <p:nvSpPr>
          <p:cNvPr id="12" name="Tijdelijke aanduiding voor afbeelding 9"/>
          <p:cNvSpPr>
            <a:spLocks noGrp="1"/>
          </p:cNvSpPr>
          <p:nvPr>
            <p:ph type="pic" sz="quarter" idx="17" hasCustomPrompt="1"/>
          </p:nvPr>
        </p:nvSpPr>
        <p:spPr>
          <a:xfrm>
            <a:off x="6235414" y="1943101"/>
            <a:ext cx="2087563" cy="2625298"/>
          </a:xfr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GB"/>
              <a:t>Click to insert image</a:t>
            </a:r>
          </a:p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49201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8E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" y="4568400"/>
            <a:ext cx="1114424" cy="572286"/>
          </a:xfrm>
          <a:prstGeom prst="rect">
            <a:avLst/>
          </a:prstGeom>
          <a:solidFill>
            <a:schemeClr val="bg1"/>
          </a:solidFill>
        </p:spPr>
        <p:txBody>
          <a:bodyPr vert="horz" lIns="75600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fld id="{C194BDB0-F4EA-4DD6-8281-CCE2440D0CE0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GB"/>
              <a:t>This is an example of a 27 </a:t>
            </a:r>
            <a:r>
              <a:rPr lang="en-GB" err="1"/>
              <a:t>pt</a:t>
            </a:r>
            <a:r>
              <a:rPr lang="en-GB"/>
              <a:t> headline with 27 </a:t>
            </a:r>
            <a:r>
              <a:rPr lang="en-GB" err="1"/>
              <a:t>pt</a:t>
            </a:r>
            <a:r>
              <a:rPr lang="en-GB"/>
              <a:t> line spacing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8824" y="1306642"/>
            <a:ext cx="7556501" cy="292245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GB" err="1"/>
              <a:t>Klik</a:t>
            </a:r>
            <a:r>
              <a:rPr lang="en-GB"/>
              <a:t> om de </a:t>
            </a:r>
            <a:r>
              <a:rPr lang="en-GB" err="1"/>
              <a:t>modelstijlen</a:t>
            </a:r>
            <a:r>
              <a:rPr lang="en-GB"/>
              <a:t> </a:t>
            </a:r>
            <a:r>
              <a:rPr lang="en-GB" err="1"/>
              <a:t>te</a:t>
            </a:r>
            <a:r>
              <a:rPr lang="en-GB"/>
              <a:t> </a:t>
            </a:r>
            <a:r>
              <a:rPr lang="en-GB" err="1"/>
              <a:t>bewerken</a:t>
            </a:r>
            <a:endParaRPr lang="en-GB"/>
          </a:p>
          <a:p>
            <a:pPr lvl="1"/>
            <a:r>
              <a:rPr lang="en-GB" err="1"/>
              <a:t>Tweede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2"/>
            <a:r>
              <a:rPr lang="en-GB" err="1"/>
              <a:t>Derde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3"/>
            <a:r>
              <a:rPr lang="en-GB" err="1"/>
              <a:t>Vierde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  <a:p>
            <a:pPr lvl="4"/>
            <a:r>
              <a:rPr lang="en-GB" err="1"/>
              <a:t>Vijfde</a:t>
            </a:r>
            <a:r>
              <a:rPr lang="en-GB"/>
              <a:t> </a:t>
            </a:r>
            <a:r>
              <a:rPr lang="en-GB" err="1"/>
              <a:t>niveau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14426" y="4568400"/>
            <a:ext cx="7042149" cy="576000"/>
          </a:xfrm>
          <a:prstGeom prst="rect">
            <a:avLst/>
          </a:prstGeom>
          <a:solidFill>
            <a:schemeClr val="bg1"/>
          </a:solidFill>
        </p:spPr>
        <p:txBody>
          <a:bodyPr vert="horz" lIns="0" tIns="0" rIns="0" bIns="0" rtlCol="0" anchor="ctr"/>
          <a:lstStyle>
            <a:lvl1pPr algn="l">
              <a:defRPr sz="1100" b="0">
                <a:solidFill>
                  <a:schemeClr val="tx1"/>
                </a:solidFill>
              </a:defRPr>
            </a:lvl1pPr>
          </a:lstStyle>
          <a:p>
            <a:r>
              <a:rPr lang="en-GB"/>
              <a:t>Title of the presentation - by tab Insert -&gt; Header text and Footer text</a:t>
            </a:r>
          </a:p>
        </p:txBody>
      </p:sp>
      <p:pic>
        <p:nvPicPr>
          <p:cNvPr id="66" name="Picture 4">
            <a:extLst>
              <a:ext uri="{FF2B5EF4-FFF2-40B4-BE49-F238E27FC236}">
                <a16:creationId xmlns:a16="http://schemas.microsoft.com/office/drawing/2014/main" id="{93FD69BB-9D62-3A4C-8433-C5954D52BB6F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8156575" y="4568825"/>
            <a:ext cx="987425" cy="574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7919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61" r:id="rId3"/>
    <p:sldLayoutId id="2147483662" r:id="rId4"/>
    <p:sldLayoutId id="2147483664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hf hdr="0" dt="0"/>
  <p:txStyles>
    <p:titleStyle>
      <a:lvl1pPr algn="l" defTabSz="685800" rtl="0" eaLnBrk="1" latinLnBrk="0" hangingPunct="1">
        <a:lnSpc>
          <a:spcPts val="2700"/>
        </a:lnSpc>
        <a:spcBef>
          <a:spcPct val="0"/>
        </a:spcBef>
        <a:buNone/>
        <a:defRPr sz="27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95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None/>
        <a:defRPr sz="1650" kern="1200">
          <a:solidFill>
            <a:schemeClr val="tx1"/>
          </a:solidFill>
          <a:latin typeface="+mn-lt"/>
          <a:ea typeface="+mn-ea"/>
          <a:cs typeface="+mn-cs"/>
        </a:defRPr>
      </a:lvl2pPr>
      <a:lvl3pPr marL="180975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3pPr>
      <a:lvl4pPr marL="360000" indent="-180975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4pPr>
      <a:lvl5pPr marL="539750" indent="-177800" algn="l" defTabSz="685800" rtl="0" eaLnBrk="1" latinLnBrk="0" hangingPunct="1">
        <a:lnSpc>
          <a:spcPct val="100000"/>
        </a:lnSpc>
        <a:spcBef>
          <a:spcPts val="0"/>
        </a:spcBef>
        <a:buFont typeface="Arial" panose="020B0604020202020204" pitchFamily="34" charset="0"/>
        <a:buChar char="•"/>
        <a:defRPr sz="16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lnSpc>
                <a:spcPct val="103715"/>
              </a:lnSpc>
            </a:pPr>
            <a:r>
              <a:rPr lang="en-GB"/>
              <a:t>Districting Problem</a:t>
            </a:r>
            <a:endParaRPr lang="en-GB">
              <a:ea typeface="Calibri"/>
              <a:cs typeface="Calibri"/>
            </a:endParaRPr>
          </a:p>
        </p:txBody>
      </p:sp>
      <p:sp>
        <p:nvSpPr>
          <p:cNvPr id="7" name="Ondertitel 6"/>
          <p:cNvSpPr>
            <a:spLocks noGrp="1"/>
          </p:cNvSpPr>
          <p:nvPr>
            <p:ph type="subTitle" idx="1"/>
          </p:nvPr>
        </p:nvSpPr>
        <p:spPr/>
        <p:txBody>
          <a:bodyPr vert="horz" wrap="none" lIns="756000" tIns="18000" rIns="1962000" bIns="0" rtlCol="0" anchor="t">
            <a:noAutofit/>
          </a:bodyPr>
          <a:lstStyle/>
          <a:p>
            <a:r>
              <a:rPr lang="en-GB"/>
              <a:t>04/04/2024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8" name="Tijdelijke aanduiding voor tekst 7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z="1400"/>
              <a:t>Group 10</a:t>
            </a:r>
            <a:endParaRPr lang="en-US" sz="1400">
              <a:ea typeface="Calibri"/>
              <a:cs typeface="Calibri"/>
            </a:endParaRPr>
          </a:p>
        </p:txBody>
      </p:sp>
      <p:sp>
        <p:nvSpPr>
          <p:cNvPr id="9" name="Tijdelijke aanduiding voor tekst 8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GB"/>
              <a:t>2AMS50 – Optimizations for Data Science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096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Initial Solution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Seed nodes are selected randomly 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Find all nodes that are adjacent to the current district and have not been assigned yet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If there are any assign them to the district 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End when all nodes are assigned to a district</a:t>
            </a: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07793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Objective Function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758824" y="1013922"/>
            <a:ext cx="7556501" cy="2922458"/>
          </a:xfrm>
        </p:spPr>
        <p:txBody>
          <a:bodyPr vert="horz" lIns="0" tIns="0" rIns="0" bIns="0" rtlCol="0" anchor="t">
            <a:noAutofit/>
          </a:bodyPr>
          <a:lstStyle/>
          <a:p>
            <a:pPr marL="457200" indent="-457200">
              <a:buChar char="•"/>
            </a:pPr>
            <a:r>
              <a:rPr lang="en-GB">
                <a:ea typeface="Calibri"/>
                <a:cs typeface="Calibri"/>
              </a:rPr>
              <a:t>Population Score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Define max and min range for population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Penalize heavily if the population outside of desired range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Smaller penalty if within the range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Normalize the score</a:t>
            </a:r>
          </a:p>
          <a:p>
            <a:pPr marL="457200" indent="-457200">
              <a:buChar char="•"/>
            </a:pPr>
            <a:r>
              <a:rPr lang="en-GB">
                <a:ea typeface="Calibri"/>
                <a:cs typeface="Calibri"/>
              </a:rPr>
              <a:t>Compactness Score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Calculate the pairwise distances for all nodes within each district</a:t>
            </a:r>
          </a:p>
          <a:p>
            <a:pPr marL="638175" lvl="2" indent="-457200">
              <a:buFont typeface="Wingdings" panose="020B0604020202020204" pitchFamily="34" charset="0"/>
              <a:buChar char="§"/>
            </a:pPr>
            <a:r>
              <a:rPr lang="en-GB">
                <a:ea typeface="Calibri"/>
                <a:cs typeface="Calibri"/>
              </a:rPr>
              <a:t>Invert the score so that lower scores are better </a:t>
            </a:r>
          </a:p>
          <a:p>
            <a:pPr lvl="2" indent="0">
              <a:buNone/>
            </a:pPr>
            <a:endParaRPr lang="en-GB"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11</a:t>
            </a:fld>
            <a:endParaRPr lang="en-GB"/>
          </a:p>
        </p:txBody>
      </p:sp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86F4CF72-2C5C-F424-601D-5B13070B5A2E}"/>
              </a:ext>
            </a:extLst>
          </p:cNvPr>
          <p:cNvSpPr txBox="1">
            <a:spLocks/>
          </p:cNvSpPr>
          <p:nvPr/>
        </p:nvSpPr>
        <p:spPr>
          <a:xfrm>
            <a:off x="595272" y="3415152"/>
            <a:ext cx="7561147" cy="62716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9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975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>
                <a:cs typeface="Calibri"/>
              </a:rPr>
              <a:t>Combine both scores into one objective function:</a:t>
            </a:r>
          </a:p>
          <a:p>
            <a:r>
              <a:rPr lang="en-GB">
                <a:cs typeface="Calibri"/>
              </a:rPr>
              <a:t>Objective Function = 2 * Population Score + </a:t>
            </a:r>
            <a:r>
              <a:rPr lang="en-GB" sz="2000">
                <a:cs typeface="Calibri"/>
              </a:rPr>
              <a:t>Compactness </a:t>
            </a:r>
            <a:r>
              <a:rPr lang="en-GB">
                <a:cs typeface="Calibri"/>
              </a:rPr>
              <a:t>Score</a:t>
            </a:r>
          </a:p>
        </p:txBody>
      </p:sp>
    </p:spTree>
    <p:extLst>
      <p:ext uri="{BB962C8B-B14F-4D97-AF65-F5344CB8AC3E}">
        <p14:creationId xmlns:p14="http://schemas.microsoft.com/office/powerpoint/2010/main" val="3295220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Get Neighbor 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Pick two districts at random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Find border nodes eligible for swapping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Check if population balance improved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Perform swap if population is closer to the desired one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If the connectivity has not been broken return new better solution</a:t>
            </a: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4057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Simulated Annealing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Generate </a:t>
            </a:r>
            <a:r>
              <a:rPr lang="en-GB" err="1">
                <a:ea typeface="Calibri"/>
                <a:cs typeface="Calibri"/>
              </a:rPr>
              <a:t>neighboring</a:t>
            </a:r>
            <a:r>
              <a:rPr lang="en-GB">
                <a:ea typeface="Calibri"/>
                <a:cs typeface="Calibri"/>
              </a:rPr>
              <a:t> solution </a:t>
            </a:r>
            <a:endParaRPr lang="en-US"/>
          </a:p>
          <a:p>
            <a:pPr marL="457200" indent="-457200">
              <a:buAutoNum type="arabicPeriod"/>
            </a:pPr>
            <a:r>
              <a:rPr lang="en-GB" sz="2000">
                <a:ea typeface="Calibri"/>
                <a:cs typeface="Calibri"/>
              </a:rPr>
              <a:t>If new score is lower than the current one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If it is not accept it or decline it with the probability of:</a:t>
            </a:r>
            <a:br>
              <a:rPr lang="en-GB">
                <a:ea typeface="Calibri"/>
                <a:cs typeface="Calibri"/>
              </a:rPr>
            </a:br>
            <a:r>
              <a:rPr lang="en-GB">
                <a:ea typeface="Calibri"/>
                <a:cs typeface="Calibri"/>
              </a:rPr>
              <a:t>e^((</a:t>
            </a:r>
            <a:r>
              <a:rPr lang="en-GB" err="1">
                <a:ea typeface="Calibri"/>
                <a:cs typeface="Calibri"/>
              </a:rPr>
              <a:t>current_objective</a:t>
            </a:r>
            <a:r>
              <a:rPr lang="en-GB">
                <a:ea typeface="Calibri"/>
                <a:cs typeface="Calibri"/>
              </a:rPr>
              <a:t> - </a:t>
            </a:r>
            <a:r>
              <a:rPr lang="en-GB" err="1">
                <a:ea typeface="Calibri"/>
                <a:cs typeface="Calibri"/>
              </a:rPr>
              <a:t>neighbor_objective</a:t>
            </a:r>
            <a:r>
              <a:rPr lang="en-GB">
                <a:ea typeface="Calibri"/>
                <a:cs typeface="Calibri"/>
              </a:rPr>
              <a:t>) / </a:t>
            </a:r>
            <a:r>
              <a:rPr lang="en-GB" sz="2000">
                <a:ea typeface="Calibri"/>
                <a:cs typeface="Calibri"/>
              </a:rPr>
              <a:t>temperature</a:t>
            </a:r>
            <a:r>
              <a:rPr lang="en-GB">
                <a:ea typeface="Calibri"/>
                <a:cs typeface="Calibri"/>
              </a:rPr>
              <a:t>)</a:t>
            </a:r>
          </a:p>
          <a:p>
            <a:pPr marL="457200" indent="-457200">
              <a:buAutoNum type="arabicPeriod"/>
            </a:pPr>
            <a:endParaRPr lang="en-GB">
              <a:ea typeface="Calibri"/>
              <a:cs typeface="Calibri"/>
            </a:endParaRP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Cool down by lowering the temperature value</a:t>
            </a:r>
          </a:p>
          <a:p>
            <a:pPr marL="457200" indent="-457200">
              <a:buAutoNum type="arabicPeriod"/>
            </a:pPr>
            <a:r>
              <a:rPr lang="en-GB">
                <a:ea typeface="Calibri"/>
                <a:cs typeface="Calibri"/>
              </a:rPr>
              <a:t>Check the connectivity of the final solution</a:t>
            </a: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416980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8825" y="2079882"/>
            <a:ext cx="7556500" cy="539038"/>
          </a:xfrm>
        </p:spPr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ea typeface="Calibri"/>
                <a:cs typeface="Calibri"/>
              </a:rPr>
              <a:t>Results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endParaRPr lang="en-GB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1126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FF8CF-340A-0A53-98BD-0B5290C00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ea typeface="Calibri"/>
                <a:cs typeface="Calibri"/>
              </a:rPr>
              <a:t>Experimental Setup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00C889-8720-1DFA-9087-5000BF74D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342900" indent="-342900">
              <a:buChar char="•"/>
            </a:pPr>
            <a:r>
              <a:rPr lang="en-US">
                <a:ea typeface="Calibri"/>
                <a:cs typeface="Calibri"/>
              </a:rPr>
              <a:t>The investigation was done on seven different states - </a:t>
            </a:r>
            <a:r>
              <a:rPr lang="en-US">
                <a:ea typeface="+mn-lt"/>
                <a:cs typeface="+mn-lt"/>
              </a:rPr>
              <a:t>Alaska (AK), Rhode Island (RI), Washington (WA), </a:t>
            </a:r>
            <a:r>
              <a:rPr lang="en-US">
                <a:solidFill>
                  <a:srgbClr val="000000"/>
                </a:solidFill>
                <a:ea typeface="+mn-lt"/>
                <a:cs typeface="+mn-lt"/>
              </a:rPr>
              <a:t>Mississippi</a:t>
            </a:r>
            <a:r>
              <a:rPr lang="en-US">
                <a:ea typeface="Calibri"/>
                <a:cs typeface="Calibri"/>
              </a:rPr>
              <a:t> (MS), </a:t>
            </a:r>
            <a:r>
              <a:rPr lang="en-US">
                <a:ea typeface="+mn-lt"/>
                <a:cs typeface="+mn-lt"/>
              </a:rPr>
              <a:t>Iowa</a:t>
            </a:r>
            <a:r>
              <a:rPr lang="en-US">
                <a:ea typeface="Calibri"/>
                <a:cs typeface="Calibri"/>
              </a:rPr>
              <a:t> (IA), </a:t>
            </a:r>
            <a:r>
              <a:rPr lang="en-US">
                <a:ea typeface="+mn-lt"/>
                <a:cs typeface="+mn-lt"/>
              </a:rPr>
              <a:t>Idaho</a:t>
            </a:r>
            <a:r>
              <a:rPr lang="en-US">
                <a:ea typeface="Calibri"/>
                <a:cs typeface="Calibri"/>
              </a:rPr>
              <a:t> (ID), </a:t>
            </a:r>
            <a:r>
              <a:rPr lang="en-US">
                <a:ea typeface="+mn-lt"/>
                <a:cs typeface="+mn-lt"/>
              </a:rPr>
              <a:t>Kansas</a:t>
            </a:r>
            <a:r>
              <a:rPr lang="en-US">
                <a:ea typeface="Calibri"/>
                <a:cs typeface="Calibri"/>
              </a:rPr>
              <a:t> (KS).</a:t>
            </a:r>
          </a:p>
          <a:p>
            <a:pPr marL="342900" indent="-342900">
              <a:buChar char="•"/>
            </a:pPr>
            <a:r>
              <a:rPr lang="en-US">
                <a:ea typeface="Calibri"/>
                <a:cs typeface="Calibri"/>
              </a:rPr>
              <a:t>Three unique threshold values were investigated - 10%, 20% and 50%.</a:t>
            </a:r>
          </a:p>
          <a:p>
            <a:pPr marL="342900" indent="-342900">
              <a:buChar char="•"/>
            </a:pPr>
            <a:endParaRPr lang="en-US">
              <a:ea typeface="Calibri"/>
              <a:cs typeface="Calibri"/>
            </a:endParaRPr>
          </a:p>
          <a:p>
            <a:pPr marL="342900" indent="-342900">
              <a:buChar char="•"/>
            </a:pPr>
            <a:endParaRPr lang="en-US">
              <a:ea typeface="Calibri"/>
              <a:cs typeface="Calibri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D959DA-1407-2FBA-BD67-820F22D81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16833D-2814-D267-E4FC-BA48E6605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15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04214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2224" y="277493"/>
            <a:ext cx="7556500" cy="539038"/>
          </a:xfrm>
        </p:spPr>
        <p:txBody>
          <a:bodyPr/>
          <a:lstStyle/>
          <a:p>
            <a:pPr algn="ctr">
              <a:lnSpc>
                <a:spcPct val="99206"/>
              </a:lnSpc>
            </a:pPr>
            <a:r>
              <a:rPr lang="en-GB">
                <a:cs typeface="Calibri"/>
              </a:rPr>
              <a:t>Exact Model Results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endParaRPr lang="en-GB"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11" name="Tijdelijke aanduiding voor voettekst 3">
            <a:extLst>
              <a:ext uri="{FF2B5EF4-FFF2-40B4-BE49-F238E27FC236}">
                <a16:creationId xmlns:a16="http://schemas.microsoft.com/office/drawing/2014/main" id="{A31DF6A5-0F88-04EA-67E0-DD75753DC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13" name="Tijdelijke aanduiding voor dianummer 4">
            <a:extLst>
              <a:ext uri="{FF2B5EF4-FFF2-40B4-BE49-F238E27FC236}">
                <a16:creationId xmlns:a16="http://schemas.microsoft.com/office/drawing/2014/main" id="{74BD40EF-0C54-5771-0630-867B995B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/>
          <a:lstStyle/>
          <a:p>
            <a:fld id="{C194BDB0-F4EA-4DD6-8281-CCE2440D0CE0}" type="slidenum">
              <a:rPr lang="en-GB" smtClean="0"/>
              <a:pPr/>
              <a:t>16</a:t>
            </a:fld>
            <a:endParaRPr lang="en-GB"/>
          </a:p>
        </p:txBody>
      </p:sp>
      <p:pic>
        <p:nvPicPr>
          <p:cNvPr id="7" name="Picture 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5751486C-30A2-160D-731C-6CDFF531B9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3192" y="761178"/>
            <a:ext cx="7037616" cy="3800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6924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Afbeelding 14" descr="Afbeelding met tekst, schermopname, Lettertype, diagram&#10;&#10;Automatisch gegenereerde beschrijving">
            <a:extLst>
              <a:ext uri="{FF2B5EF4-FFF2-40B4-BE49-F238E27FC236}">
                <a16:creationId xmlns:a16="http://schemas.microsoft.com/office/drawing/2014/main" id="{B90A790A-7631-3A97-DEDC-06C5ACFA6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880" y="707477"/>
            <a:ext cx="6631626" cy="3729775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92224" y="277493"/>
            <a:ext cx="7556500" cy="539038"/>
          </a:xfrm>
        </p:spPr>
        <p:txBody>
          <a:bodyPr/>
          <a:lstStyle/>
          <a:p>
            <a:pPr algn="ctr">
              <a:lnSpc>
                <a:spcPct val="99206"/>
              </a:lnSpc>
            </a:pPr>
            <a:r>
              <a:rPr lang="en-GB">
                <a:cs typeface="Calibri"/>
              </a:rPr>
              <a:t>Heuristics Model Results</a:t>
            </a:r>
          </a:p>
          <a:p>
            <a:pPr algn="ctr">
              <a:lnSpc>
                <a:spcPct val="99206"/>
              </a:lnSpc>
            </a:pPr>
            <a:endParaRPr lang="en-GB" sz="3600">
              <a:cs typeface="Calibri"/>
            </a:endParaRP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endParaRPr lang="en-GB"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graphicFrame>
        <p:nvGraphicFramePr>
          <p:cNvPr id="8" name="Tijdelijke aanduiding voor tabel 6">
            <a:extLst>
              <a:ext uri="{FF2B5EF4-FFF2-40B4-BE49-F238E27FC236}">
                <a16:creationId xmlns:a16="http://schemas.microsoft.com/office/drawing/2014/main" id="{E337BA33-5B5D-1455-ABC2-6DF115920AB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35067487"/>
              </p:ext>
            </p:extLst>
          </p:nvPr>
        </p:nvGraphicFramePr>
        <p:xfrm>
          <a:off x="6813569" y="2425138"/>
          <a:ext cx="2231187" cy="1691640"/>
        </p:xfrm>
        <a:graphic>
          <a:graphicData uri="http://schemas.openxmlformats.org/drawingml/2006/table">
            <a:tbl>
              <a:tblPr firstRow="1" bandRow="1"/>
              <a:tblGrid>
                <a:gridCol w="9472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576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62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261062">
                <a:tc>
                  <a:txBody>
                    <a:bodyPr/>
                    <a:lstStyle/>
                    <a:p>
                      <a:pPr algn="ctr"/>
                      <a:r>
                        <a:rPr lang="en-GB" sz="700" b="1">
                          <a:solidFill>
                            <a:schemeClr val="bg1"/>
                          </a:solidFill>
                        </a:rPr>
                        <a:t>State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 b="1">
                          <a:solidFill>
                            <a:schemeClr val="bg1"/>
                          </a:solidFill>
                        </a:rPr>
                        <a:t># of Counties (</a:t>
                      </a:r>
                      <a:r>
                        <a:rPr lang="en-GB" sz="700" b="1" i="1">
                          <a:solidFill>
                            <a:schemeClr val="bg1"/>
                          </a:solidFill>
                        </a:rPr>
                        <a:t>n</a:t>
                      </a:r>
                      <a:r>
                        <a:rPr lang="en-GB" sz="700" b="1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700" b="1">
                          <a:solidFill>
                            <a:schemeClr val="bg1"/>
                          </a:solidFill>
                        </a:rPr>
                        <a:t># of Districts (</a:t>
                      </a:r>
                      <a:r>
                        <a:rPr lang="en-GB" sz="700" b="1" i="1">
                          <a:solidFill>
                            <a:schemeClr val="bg1"/>
                          </a:solidFill>
                        </a:rPr>
                        <a:t>k</a:t>
                      </a:r>
                      <a:r>
                        <a:rPr lang="en-GB" sz="700" b="1">
                          <a:solidFill>
                            <a:schemeClr val="bg1"/>
                          </a:solidFill>
                        </a:rPr>
                        <a:t>)</a:t>
                      </a:r>
                    </a:p>
                  </a:txBody>
                  <a:tcPr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solidFill>
                        <a:schemeClr val="tx1"/>
                      </a:solidFill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Alaska (AK)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177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1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 cmpd="sng">
                      <a:solidFill>
                        <a:schemeClr val="tx1"/>
                      </a:solidFill>
                      <a:prstDash val="soli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23748854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Idaho (ID)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44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2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2929102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Iowa (IA)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99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4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24793668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Kansas (KS)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105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4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96456983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Mississippi (MS)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82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4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7100407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Rhode Island (RI)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5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2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42014737"/>
                  </a:ext>
                </a:extLst>
              </a:tr>
              <a:tr h="159538">
                <a:tc>
                  <a:txBody>
                    <a:bodyPr/>
                    <a:lstStyle/>
                    <a:p>
                      <a:pPr lvl="0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Washington (WA)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39</a:t>
                      </a:r>
                      <a:endParaRPr lang="nl-NL" sz="70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>
                      <a:solidFill>
                        <a:schemeClr val="tx1"/>
                      </a:solidFill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>
                        <a:buNone/>
                      </a:pPr>
                      <a:r>
                        <a:rPr lang="en-GB" sz="700" b="0" i="0" u="none" strike="noStrike" noProof="0">
                          <a:latin typeface="Calibri"/>
                        </a:rPr>
                        <a:t>10</a:t>
                      </a:r>
                      <a:endParaRPr lang="nl-NL" sz="700"/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  <a:lnTlToBr w="0">
                      <a:noFill/>
                    </a:lnTlToBr>
                    <a:lnBlToTr w="0">
                      <a:noFill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4872229"/>
                  </a:ext>
                </a:extLst>
              </a:tr>
            </a:tbl>
          </a:graphicData>
        </a:graphic>
      </p:graphicFrame>
      <p:sp>
        <p:nvSpPr>
          <p:cNvPr id="11" name="Tijdelijke aanduiding voor voettekst 3">
            <a:extLst>
              <a:ext uri="{FF2B5EF4-FFF2-40B4-BE49-F238E27FC236}">
                <a16:creationId xmlns:a16="http://schemas.microsoft.com/office/drawing/2014/main" id="{A31DF6A5-0F88-04EA-67E0-DD75753DC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13" name="Tijdelijke aanduiding voor dianummer 4">
            <a:extLst>
              <a:ext uri="{FF2B5EF4-FFF2-40B4-BE49-F238E27FC236}">
                <a16:creationId xmlns:a16="http://schemas.microsoft.com/office/drawing/2014/main" id="{74BD40EF-0C54-5771-0630-867B995B5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/>
          <a:lstStyle/>
          <a:p>
            <a:fld id="{C194BDB0-F4EA-4DD6-8281-CCE2440D0CE0}" type="slidenum">
              <a:rPr lang="en-GB" smtClean="0"/>
              <a:pPr/>
              <a:t>17</a:t>
            </a:fld>
            <a:endParaRPr lang="en-GB"/>
          </a:p>
        </p:txBody>
      </p:sp>
      <p:pic>
        <p:nvPicPr>
          <p:cNvPr id="14" name="Afbeelding 13" descr="Afbeelding met tekst, schermopname, diagram, Lettertype&#10;&#10;Automatisch gegenereerde beschrijving">
            <a:extLst>
              <a:ext uri="{FF2B5EF4-FFF2-40B4-BE49-F238E27FC236}">
                <a16:creationId xmlns:a16="http://schemas.microsoft.com/office/drawing/2014/main" id="{5030F691-6E39-6EDB-8BCB-3019589783D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628" t="9393" r="771" b="64677"/>
          <a:stretch/>
        </p:blipFill>
        <p:spPr>
          <a:xfrm>
            <a:off x="7122358" y="999947"/>
            <a:ext cx="1031958" cy="983420"/>
          </a:xfrm>
          <a:prstGeom prst="rect">
            <a:avLst/>
          </a:prstGeom>
        </p:spPr>
      </p:pic>
      <p:sp>
        <p:nvSpPr>
          <p:cNvPr id="16" name="Tekstvak 15">
            <a:extLst>
              <a:ext uri="{FF2B5EF4-FFF2-40B4-BE49-F238E27FC236}">
                <a16:creationId xmlns:a16="http://schemas.microsoft.com/office/drawing/2014/main" id="{65E012B0-A6B1-DF59-4A28-4B664C8B6DD4}"/>
              </a:ext>
            </a:extLst>
          </p:cNvPr>
          <p:cNvSpPr txBox="1"/>
          <p:nvPr/>
        </p:nvSpPr>
        <p:spPr>
          <a:xfrm>
            <a:off x="2087536" y="4007515"/>
            <a:ext cx="4653692" cy="430887"/>
          </a:xfrm>
          <a:prstGeom prst="rect">
            <a:avLst/>
          </a:prstGeom>
          <a:solidFill>
            <a:schemeClr val="bg1"/>
          </a:solidFill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100">
                <a:cs typeface="Calibri"/>
              </a:rPr>
              <a:t>*Threshold values with an asterisk indicate that the final solution did not meet the population constraints</a:t>
            </a:r>
          </a:p>
        </p:txBody>
      </p:sp>
    </p:spTree>
    <p:extLst>
      <p:ext uri="{BB962C8B-B14F-4D97-AF65-F5344CB8AC3E}">
        <p14:creationId xmlns:p14="http://schemas.microsoft.com/office/powerpoint/2010/main" val="23394388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lnSpc>
                <a:spcPct val="99206"/>
              </a:lnSpc>
            </a:pPr>
            <a:r>
              <a:rPr lang="en-GB">
                <a:cs typeface="Calibri"/>
              </a:rPr>
              <a:t>The Districting Problem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342900" indent="-342900">
              <a:buChar char="•"/>
            </a:pPr>
            <a:r>
              <a:rPr lang="en-GB" b="1">
                <a:cs typeface="Calibri"/>
              </a:rPr>
              <a:t>Goal:</a:t>
            </a:r>
            <a:r>
              <a:rPr lang="en-GB">
                <a:cs typeface="Calibri"/>
              </a:rPr>
              <a:t> divide counties or states into</a:t>
            </a:r>
            <a:r>
              <a:rPr lang="en-GB">
                <a:ea typeface="Calibri"/>
                <a:cs typeface="Calibri"/>
              </a:rPr>
              <a:t> districts</a:t>
            </a:r>
            <a:endParaRPr lang="en-US">
              <a:ea typeface="Calibri"/>
              <a:cs typeface="Calibri"/>
            </a:endParaRPr>
          </a:p>
          <a:p>
            <a:pPr marL="342900" indent="-342900">
              <a:buChar char="•"/>
            </a:pPr>
            <a:r>
              <a:rPr lang="en-GB" b="1">
                <a:ea typeface="Calibri"/>
                <a:cs typeface="Calibri"/>
              </a:rPr>
              <a:t>Objective:</a:t>
            </a:r>
            <a:r>
              <a:rPr lang="en-GB">
                <a:ea typeface="Calibri"/>
                <a:cs typeface="Calibri"/>
              </a:rPr>
              <a:t> Ensure fair representation</a:t>
            </a:r>
          </a:p>
          <a:p>
            <a:pPr marL="882650" lvl="4"/>
            <a:r>
              <a:rPr lang="en-GB" b="1">
                <a:ea typeface="Calibri"/>
                <a:cs typeface="Calibri"/>
              </a:rPr>
              <a:t>Size:</a:t>
            </a:r>
            <a:r>
              <a:rPr lang="en-GB">
                <a:ea typeface="Calibri"/>
                <a:cs typeface="Calibri"/>
              </a:rPr>
              <a:t> equal population</a:t>
            </a:r>
          </a:p>
          <a:p>
            <a:pPr marL="882650" lvl="4"/>
            <a:r>
              <a:rPr lang="en-GB" sz="1700" b="1">
                <a:ea typeface="Calibri"/>
                <a:cs typeface="Calibri"/>
              </a:rPr>
              <a:t>Contiguity</a:t>
            </a:r>
            <a:r>
              <a:rPr lang="en-GB" b="1">
                <a:ea typeface="Calibri"/>
                <a:cs typeface="Calibri"/>
              </a:rPr>
              <a:t>:</a:t>
            </a:r>
            <a:r>
              <a:rPr lang="en-GB">
                <a:ea typeface="Calibri"/>
                <a:cs typeface="Calibri"/>
              </a:rPr>
              <a:t> areas within a district</a:t>
            </a:r>
          </a:p>
          <a:p>
            <a:pPr marL="704850" lvl="4" indent="0">
              <a:buNone/>
            </a:pPr>
            <a:r>
              <a:rPr lang="en-GB">
                <a:ea typeface="Calibri"/>
                <a:cs typeface="Calibri"/>
              </a:rPr>
              <a:t>    should be connected</a:t>
            </a:r>
          </a:p>
          <a:p>
            <a:pPr marL="882650" lvl="4"/>
            <a:r>
              <a:rPr lang="en-GB" sz="1700" b="1">
                <a:ea typeface="Calibri"/>
                <a:cs typeface="Calibri"/>
              </a:rPr>
              <a:t>Compactness:</a:t>
            </a:r>
            <a:r>
              <a:rPr lang="en-GB" sz="1700">
                <a:ea typeface="Calibri"/>
                <a:cs typeface="Calibri"/>
              </a:rPr>
              <a:t> areas within a</a:t>
            </a:r>
            <a:endParaRPr lang="en-US" sz="1700">
              <a:ea typeface="Calibri"/>
              <a:cs typeface="Calibri"/>
            </a:endParaRPr>
          </a:p>
          <a:p>
            <a:pPr marL="704850" lvl="4" indent="0">
              <a:buNone/>
            </a:pPr>
            <a:r>
              <a:rPr lang="en-GB" sz="1700">
                <a:ea typeface="Calibri"/>
                <a:cs typeface="Calibri"/>
              </a:rPr>
              <a:t>    district should be close together</a:t>
            </a:r>
            <a:endParaRPr lang="en-GB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2</a:t>
            </a:fld>
            <a:endParaRPr lang="en-GB"/>
          </a:p>
        </p:txBody>
      </p:sp>
      <p:pic>
        <p:nvPicPr>
          <p:cNvPr id="8" name="Picture 7" descr="An End to Gerrymandering? – Presidential System">
            <a:extLst>
              <a:ext uri="{FF2B5EF4-FFF2-40B4-BE49-F238E27FC236}">
                <a16:creationId xmlns:a16="http://schemas.microsoft.com/office/drawing/2014/main" id="{E94E41D7-D751-A4C6-561F-182C1BA380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11" y="2143126"/>
            <a:ext cx="4193382" cy="2085975"/>
          </a:xfrm>
          <a:prstGeom prst="rect">
            <a:avLst/>
          </a:prstGeom>
        </p:spPr>
      </p:pic>
      <p:sp>
        <p:nvSpPr>
          <p:cNvPr id="7" name="Tijdelijke aanduiding voor inhoud 2">
            <a:extLst>
              <a:ext uri="{FF2B5EF4-FFF2-40B4-BE49-F238E27FC236}">
                <a16:creationId xmlns:a16="http://schemas.microsoft.com/office/drawing/2014/main" id="{AEA05A54-B153-E4F4-9E56-8F7D58093EAE}"/>
              </a:ext>
            </a:extLst>
          </p:cNvPr>
          <p:cNvSpPr txBox="1">
            <a:spLocks/>
          </p:cNvSpPr>
          <p:nvPr/>
        </p:nvSpPr>
        <p:spPr>
          <a:xfrm>
            <a:off x="4783136" y="4230817"/>
            <a:ext cx="3127377" cy="36499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9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975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200" i="1">
                <a:ea typeface="Calibri"/>
                <a:cs typeface="Calibri"/>
              </a:rPr>
              <a:t>Origin of Gerrymandering (</a:t>
            </a:r>
            <a:r>
              <a:rPr lang="en-GB" sz="1200" i="1">
                <a:ea typeface="+mn-lt"/>
                <a:cs typeface="+mn-lt"/>
              </a:rPr>
              <a:t>1812)</a:t>
            </a:r>
          </a:p>
        </p:txBody>
      </p:sp>
    </p:spTree>
    <p:extLst>
      <p:ext uri="{BB962C8B-B14F-4D97-AF65-F5344CB8AC3E}">
        <p14:creationId xmlns:p14="http://schemas.microsoft.com/office/powerpoint/2010/main" val="2011167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el 13"/>
          <p:cNvSpPr>
            <a:spLocks noGrp="1"/>
          </p:cNvSpPr>
          <p:nvPr>
            <p:ph type="title"/>
          </p:nvPr>
        </p:nvSpPr>
        <p:spPr>
          <a:xfrm>
            <a:off x="801687" y="2149253"/>
            <a:ext cx="3624263" cy="589363"/>
          </a:xfrm>
        </p:spPr>
        <p:txBody>
          <a:bodyPr/>
          <a:lstStyle/>
          <a:p>
            <a:pPr marL="285750" indent="-285750">
              <a:buFont typeface="Arial"/>
              <a:buChar char="•"/>
            </a:pPr>
            <a:r>
              <a:rPr lang="en-US" sz="1650"/>
              <a:t>Flow-based algorithms </a:t>
            </a:r>
            <a:r>
              <a:rPr lang="en-US" sz="1250"/>
              <a:t>(</a:t>
            </a:r>
            <a:r>
              <a:rPr lang="en-US" sz="1250" err="1"/>
              <a:t>Shirabe</a:t>
            </a:r>
            <a:r>
              <a:rPr lang="en-US" sz="1250"/>
              <a:t>, 2005)</a:t>
            </a:r>
            <a:r>
              <a:rPr lang="en-US" sz="1650"/>
              <a:t>:</a:t>
            </a:r>
            <a:br>
              <a:rPr lang="en-US" sz="1650"/>
            </a:br>
            <a:endParaRPr lang="en-US" sz="1650">
              <a:ea typeface="Calibri"/>
              <a:cs typeface="Calibri"/>
            </a:endParaRPr>
          </a:p>
        </p:txBody>
      </p:sp>
      <p:sp>
        <p:nvSpPr>
          <p:cNvPr id="17" name="Tijdelijke aanduiding voor tekst 16"/>
          <p:cNvSpPr>
            <a:spLocks noGrp="1"/>
          </p:cNvSpPr>
          <p:nvPr>
            <p:ph type="body" idx="13"/>
          </p:nvPr>
        </p:nvSpPr>
        <p:spPr>
          <a:xfrm>
            <a:off x="800100" y="1058287"/>
            <a:ext cx="7512051" cy="1082280"/>
          </a:xfrm>
        </p:spPr>
        <p:txBody>
          <a:bodyPr/>
          <a:lstStyle/>
          <a:p>
            <a:r>
              <a:rPr lang="en-US">
                <a:cs typeface="Calibri"/>
              </a:rPr>
              <a:t>First use of computers for redistricting in 1964 by Hess et al.</a:t>
            </a:r>
          </a:p>
          <a:p>
            <a:pPr marL="685800" lvl="1" indent="-342900">
              <a:buFont typeface="Courier New" panose="020B0604020202020204" pitchFamily="34" charset="0"/>
              <a:buChar char="o"/>
            </a:pPr>
            <a:r>
              <a:rPr lang="en-US" b="0">
                <a:ea typeface="Calibri"/>
                <a:cs typeface="Calibri"/>
              </a:rPr>
              <a:t>Uses n</a:t>
            </a:r>
            <a:r>
              <a:rPr lang="en-US" b="0" baseline="30000">
                <a:ea typeface="Calibri"/>
                <a:cs typeface="Calibri"/>
              </a:rPr>
              <a:t>2</a:t>
            </a:r>
            <a:r>
              <a:rPr lang="en-US" b="0">
                <a:ea typeface="Calibri"/>
                <a:cs typeface="Calibri"/>
              </a:rPr>
              <a:t> binary variables</a:t>
            </a:r>
          </a:p>
          <a:p>
            <a:pPr marL="685800" lvl="1" indent="-342900">
              <a:buFont typeface="Courier New" panose="020B0604020202020204" pitchFamily="34" charset="0"/>
              <a:buChar char="o"/>
            </a:pPr>
            <a:r>
              <a:rPr lang="en-US" b="0">
                <a:ea typeface="Calibri"/>
                <a:cs typeface="Calibri"/>
              </a:rPr>
              <a:t>Solved as warehouse-location problem</a:t>
            </a:r>
          </a:p>
          <a:p>
            <a:r>
              <a:rPr lang="en-US">
                <a:ea typeface="Calibri"/>
                <a:cs typeface="Calibri"/>
              </a:rPr>
              <a:t>Two main algorithms developed:</a:t>
            </a:r>
          </a:p>
        </p:txBody>
      </p:sp>
      <p:sp>
        <p:nvSpPr>
          <p:cNvPr id="9" name="Titel 13">
            <a:extLst>
              <a:ext uri="{FF2B5EF4-FFF2-40B4-BE49-F238E27FC236}">
                <a16:creationId xmlns:a16="http://schemas.microsoft.com/office/drawing/2014/main" id="{9F4EC76D-B2B9-44A9-3F95-DE7A67A0289F}"/>
              </a:ext>
            </a:extLst>
          </p:cNvPr>
          <p:cNvSpPr txBox="1">
            <a:spLocks/>
          </p:cNvSpPr>
          <p:nvPr/>
        </p:nvSpPr>
        <p:spPr>
          <a:xfrm>
            <a:off x="4940300" y="2152655"/>
            <a:ext cx="3595688" cy="5822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950" b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85750" indent="-285750">
              <a:buFont typeface="Arial"/>
              <a:buChar char="•"/>
            </a:pPr>
            <a:r>
              <a:rPr lang="en-US" sz="1650">
                <a:cs typeface="Calibri"/>
              </a:rPr>
              <a:t>Cut-based algorithms </a:t>
            </a:r>
            <a:r>
              <a:rPr lang="en-US" sz="1250">
                <a:cs typeface="Calibri"/>
              </a:rPr>
              <a:t>(Oehrlein, 2017)</a:t>
            </a:r>
            <a:r>
              <a:rPr lang="en-US" sz="1650">
                <a:cs typeface="Calibri"/>
              </a:rPr>
              <a:t>:</a:t>
            </a:r>
            <a:endParaRPr lang="en-US" sz="1650">
              <a:ea typeface="Calibri"/>
              <a:cs typeface="Calibri"/>
            </a:endParaRP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A10E32AB-6411-8D35-607F-1B53BAAA5A8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4" t="4418" r="556" b="-402"/>
          <a:stretch/>
        </p:blipFill>
        <p:spPr>
          <a:xfrm>
            <a:off x="967582" y="2512557"/>
            <a:ext cx="2892795" cy="1918497"/>
          </a:xfrm>
          <a:prstGeom prst="rect">
            <a:avLst/>
          </a:prstGeom>
        </p:spPr>
      </p:pic>
      <p:pic>
        <p:nvPicPr>
          <p:cNvPr id="10" name="Picture 9" descr="A diagram of a game&#10;&#10;Description automatically generated">
            <a:extLst>
              <a:ext uri="{FF2B5EF4-FFF2-40B4-BE49-F238E27FC236}">
                <a16:creationId xmlns:a16="http://schemas.microsoft.com/office/drawing/2014/main" id="{5B5D4915-8331-FCC7-4703-2057EB9605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3448" y="2438059"/>
            <a:ext cx="2807362" cy="1985964"/>
          </a:xfrm>
          <a:prstGeom prst="rect">
            <a:avLst/>
          </a:prstGeom>
        </p:spPr>
      </p:pic>
      <p:sp>
        <p:nvSpPr>
          <p:cNvPr id="12" name="Tijdelijke aanduiding voor voettekst 3">
            <a:extLst>
              <a:ext uri="{FF2B5EF4-FFF2-40B4-BE49-F238E27FC236}">
                <a16:creationId xmlns:a16="http://schemas.microsoft.com/office/drawing/2014/main" id="{5B0E083F-E988-608A-AA45-1AFFABA0D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107282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15" name="Tijdelijke aanduiding voor dianummer 4">
            <a:extLst>
              <a:ext uri="{FF2B5EF4-FFF2-40B4-BE49-F238E27FC236}">
                <a16:creationId xmlns:a16="http://schemas.microsoft.com/office/drawing/2014/main" id="{DD476812-737B-DEE4-520A-462FDFA690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" y="4568400"/>
            <a:ext cx="1114424" cy="572286"/>
          </a:xfrm>
        </p:spPr>
        <p:txBody>
          <a:bodyPr/>
          <a:lstStyle/>
          <a:p>
            <a:fld id="{C194BDB0-F4EA-4DD6-8281-CCE2440D0CE0}" type="slidenum">
              <a:rPr lang="en-GB" smtClean="0"/>
              <a:pPr/>
              <a:t>3</a:t>
            </a:fld>
            <a:endParaRPr lang="en-GB"/>
          </a:p>
        </p:txBody>
      </p:sp>
      <p:sp>
        <p:nvSpPr>
          <p:cNvPr id="20" name="Titel 1">
            <a:extLst>
              <a:ext uri="{FF2B5EF4-FFF2-40B4-BE49-F238E27FC236}">
                <a16:creationId xmlns:a16="http://schemas.microsoft.com/office/drawing/2014/main" id="{659F3128-2B97-6B2A-565E-048D99902FCC}"/>
              </a:ext>
            </a:extLst>
          </p:cNvPr>
          <p:cNvSpPr txBox="1">
            <a:spLocks/>
          </p:cNvSpPr>
          <p:nvPr/>
        </p:nvSpPr>
        <p:spPr>
          <a:xfrm>
            <a:off x="758825" y="518711"/>
            <a:ext cx="7556500" cy="539038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 defTabSz="6858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1950" b="0" kern="12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99206"/>
              </a:lnSpc>
            </a:pPr>
            <a:r>
              <a:rPr lang="en-GB" sz="2700" b="1">
                <a:ea typeface="Calibri"/>
                <a:cs typeface="Calibri"/>
              </a:rPr>
              <a:t>Algorithms from Literature</a:t>
            </a:r>
          </a:p>
        </p:txBody>
      </p:sp>
    </p:spTree>
    <p:extLst>
      <p:ext uri="{BB962C8B-B14F-4D97-AF65-F5344CB8AC3E}">
        <p14:creationId xmlns:p14="http://schemas.microsoft.com/office/powerpoint/2010/main" val="37182242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8825" y="2079882"/>
            <a:ext cx="7556500" cy="539038"/>
          </a:xfrm>
        </p:spPr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Exact Solution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endParaRPr lang="en-GB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41260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7994-6B39-E61F-32EC-3A61B59A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Hess Formulation</a:t>
            </a:r>
            <a:endParaRPr lang="en-GB"/>
          </a:p>
        </p:txBody>
      </p:sp>
      <p:pic>
        <p:nvPicPr>
          <p:cNvPr id="6" name="Content Placeholder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DBC8554-E8B0-83D6-0968-A2138CFBE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2269" y="1223651"/>
            <a:ext cx="5112184" cy="26930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35935-A223-4653-021A-3D04D1F4A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CFAF3-9DE7-64C4-CDFA-91BA6BDD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5</a:t>
            </a:fld>
            <a:endParaRPr lang="en-GB"/>
          </a:p>
        </p:txBody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58026A64-100E-E5BD-B925-D8B646867416}"/>
              </a:ext>
            </a:extLst>
          </p:cNvPr>
          <p:cNvSpPr txBox="1">
            <a:spLocks/>
          </p:cNvSpPr>
          <p:nvPr/>
        </p:nvSpPr>
        <p:spPr>
          <a:xfrm>
            <a:off x="758824" y="1322300"/>
            <a:ext cx="2311228" cy="2511447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95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975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360000" indent="-180975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9750" indent="-177800" algn="l" defTabSz="6858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71450" indent="-171450">
              <a:buChar char="•"/>
            </a:pPr>
            <a:r>
              <a:rPr lang="en-GB" sz="1200">
                <a:ea typeface="Calibri"/>
                <a:cs typeface="Calibri"/>
              </a:rPr>
              <a:t>Adjacency</a:t>
            </a:r>
            <a:r>
              <a:rPr lang="en-GB" sz="1200">
                <a:latin typeface="Calibri"/>
                <a:ea typeface="Calibri"/>
                <a:cs typeface="Calibri"/>
              </a:rPr>
              <a:t> graph (G = (V, E)) </a:t>
            </a:r>
            <a:endParaRPr lang="en-US"/>
          </a:p>
          <a:p>
            <a:pPr marL="882650" lvl="4"/>
            <a:r>
              <a:rPr lang="en-GB" sz="1200" b="1">
                <a:ea typeface="Calibri"/>
                <a:cs typeface="Calibri"/>
              </a:rPr>
              <a:t>vertex:</a:t>
            </a:r>
            <a:r>
              <a:rPr lang="en-GB" sz="1200">
                <a:ea typeface="Calibri"/>
                <a:cs typeface="Calibri"/>
              </a:rPr>
              <a:t> territory</a:t>
            </a:r>
          </a:p>
          <a:p>
            <a:pPr marL="882650" lvl="4"/>
            <a:r>
              <a:rPr lang="en-GB" sz="1200" b="1">
                <a:ea typeface="Calibri"/>
                <a:cs typeface="Calibri"/>
              </a:rPr>
              <a:t>edge:</a:t>
            </a:r>
            <a:r>
              <a:rPr lang="en-GB" sz="1200">
                <a:ea typeface="Calibri"/>
                <a:cs typeface="Calibri"/>
              </a:rPr>
              <a:t> </a:t>
            </a:r>
            <a:r>
              <a:rPr lang="en-GB" sz="1200">
                <a:ea typeface="+mn-lt"/>
                <a:cs typeface="+mn-lt"/>
              </a:rPr>
              <a:t>connection between </a:t>
            </a:r>
            <a:r>
              <a:rPr lang="en-GB" sz="1200" err="1">
                <a:ea typeface="+mn-lt"/>
                <a:cs typeface="+mn-lt"/>
              </a:rPr>
              <a:t>neighboring</a:t>
            </a:r>
            <a:r>
              <a:rPr lang="en-GB" sz="1200">
                <a:ea typeface="+mn-lt"/>
                <a:cs typeface="+mn-lt"/>
              </a:rPr>
              <a:t> territories</a:t>
            </a:r>
            <a:endParaRPr lang="en-GB" sz="1200">
              <a:ea typeface="Calibri"/>
              <a:cs typeface="Calibri"/>
            </a:endParaRPr>
          </a:p>
          <a:p>
            <a:pPr marL="882650" lvl="4"/>
            <a:endParaRPr lang="en-GB" sz="1200">
              <a:ea typeface="Calibri"/>
              <a:cs typeface="Calibri"/>
            </a:endParaRPr>
          </a:p>
          <a:p>
            <a:pPr marL="171450" indent="-171450">
              <a:buChar char="•"/>
            </a:pPr>
            <a:r>
              <a:rPr lang="en-GB" sz="1200">
                <a:ea typeface="+mn-lt"/>
                <a:cs typeface="+mn-lt"/>
              </a:rPr>
              <a:t>Number of districts k</a:t>
            </a:r>
          </a:p>
          <a:p>
            <a:pPr marL="171450" indent="-171450">
              <a:buChar char="•"/>
            </a:pPr>
            <a:r>
              <a:rPr lang="en-GB" sz="1200">
                <a:ea typeface="+mn-lt"/>
                <a:cs typeface="+mn-lt"/>
              </a:rPr>
              <a:t>Population of the territories</a:t>
            </a:r>
            <a:endParaRPr lang="en-GB" sz="1200">
              <a:ea typeface="Calibri"/>
              <a:cs typeface="Calibri"/>
            </a:endParaRPr>
          </a:p>
          <a:p>
            <a:pPr marL="171450" indent="-171450">
              <a:buChar char="•"/>
            </a:pPr>
            <a:r>
              <a:rPr lang="en-GB" sz="1200">
                <a:ea typeface="+mn-lt"/>
                <a:cs typeface="+mn-lt"/>
              </a:rPr>
              <a:t>Distance between territories</a:t>
            </a:r>
            <a:endParaRPr lang="en-GB">
              <a:cs typeface="Calibri"/>
            </a:endParaRPr>
          </a:p>
          <a:p>
            <a:pPr marL="171450" indent="-171450">
              <a:buChar char="•"/>
            </a:pPr>
            <a:r>
              <a:rPr lang="en-GB" sz="1200">
                <a:ea typeface="Calibri"/>
                <a:cs typeface="Calibri"/>
              </a:rPr>
              <a:t>Minimum and maximum population allowed in a district (L and U), manually defined</a:t>
            </a:r>
          </a:p>
          <a:p>
            <a:pPr marL="171450" indent="-171450"/>
            <a:endParaRPr lang="en-GB" sz="1200">
              <a:ea typeface="Calibri"/>
              <a:cs typeface="Calibri"/>
            </a:endParaRPr>
          </a:p>
          <a:p>
            <a:pPr marL="171450" indent="-171450"/>
            <a:endParaRPr lang="en-GB" sz="1200">
              <a:ea typeface="Calibri"/>
              <a:cs typeface="Calibri"/>
            </a:endParaRPr>
          </a:p>
          <a:p>
            <a:pPr marL="704850" lvl="4"/>
            <a:endParaRPr lang="en-GB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331941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7994-6B39-E61F-32EC-3A61B59A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Hess Formulation</a:t>
            </a:r>
            <a:endParaRPr lang="en-GB"/>
          </a:p>
        </p:txBody>
      </p:sp>
      <p:pic>
        <p:nvPicPr>
          <p:cNvPr id="6" name="Content Placeholder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DBC8554-E8B0-83D6-0968-A2138CFBE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2269" y="1223651"/>
            <a:ext cx="5112184" cy="26930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35935-A223-4653-021A-3D04D1F4A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CFAF3-9DE7-64C4-CDFA-91BA6BDD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6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94AF26-7AD3-10B0-3B73-165729CBCEB4}"/>
              </a:ext>
            </a:extLst>
          </p:cNvPr>
          <p:cNvSpPr txBox="1"/>
          <p:nvPr/>
        </p:nvSpPr>
        <p:spPr>
          <a:xfrm>
            <a:off x="4098358" y="348380"/>
            <a:ext cx="2826184" cy="323165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500">
                <a:cs typeface="Calibri"/>
              </a:rPr>
              <a:t>Penalty = population * distance^2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E76C28-214D-2F8B-904A-EF1974536BC5}"/>
              </a:ext>
            </a:extLst>
          </p:cNvPr>
          <p:cNvCxnSpPr/>
          <p:nvPr/>
        </p:nvCxnSpPr>
        <p:spPr>
          <a:xfrm flipH="1">
            <a:off x="4559476" y="681885"/>
            <a:ext cx="1565" cy="691282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1FD723A-A3CC-C08D-B78E-65D4DAC0B8AA}"/>
              </a:ext>
            </a:extLst>
          </p:cNvPr>
          <p:cNvSpPr txBox="1"/>
          <p:nvPr/>
        </p:nvSpPr>
        <p:spPr>
          <a:xfrm>
            <a:off x="4634628" y="786792"/>
            <a:ext cx="3691262" cy="276999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>
                <a:cs typeface="Calibri"/>
              </a:rPr>
              <a:t>1 if vertex </a:t>
            </a:r>
            <a:r>
              <a:rPr lang="en-GB" sz="1200" err="1">
                <a:cs typeface="Calibri"/>
              </a:rPr>
              <a:t>i</a:t>
            </a:r>
            <a:r>
              <a:rPr lang="en-GB" sz="1200">
                <a:cs typeface="Calibri"/>
              </a:rPr>
              <a:t> is assigned to the district </a:t>
            </a:r>
            <a:r>
              <a:rPr lang="en-GB" sz="1200" err="1">
                <a:cs typeface="Calibri"/>
              </a:rPr>
              <a:t>centered</a:t>
            </a:r>
            <a:r>
              <a:rPr lang="en-GB" sz="1200">
                <a:cs typeface="Calibri"/>
              </a:rPr>
              <a:t> at vertex j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0F8BF2-FFC7-77A8-50D9-5FEADCF27ECE}"/>
              </a:ext>
            </a:extLst>
          </p:cNvPr>
          <p:cNvCxnSpPr>
            <a:cxnSpLocks/>
          </p:cNvCxnSpPr>
          <p:nvPr/>
        </p:nvCxnSpPr>
        <p:spPr>
          <a:xfrm flipH="1">
            <a:off x="4837397" y="1061580"/>
            <a:ext cx="1565" cy="31158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48A3EED-83B3-B757-D089-44E4AF7BC79B}"/>
              </a:ext>
            </a:extLst>
          </p:cNvPr>
          <p:cNvSpPr txBox="1"/>
          <p:nvPr/>
        </p:nvSpPr>
        <p:spPr>
          <a:xfrm>
            <a:off x="821503" y="1300658"/>
            <a:ext cx="2156603" cy="150041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500" b="1">
                <a:ea typeface="+mn-lt"/>
                <a:cs typeface="+mn-lt"/>
              </a:rPr>
              <a:t>Moment of Inertia</a:t>
            </a:r>
          </a:p>
          <a:p>
            <a:endParaRPr lang="en-GB" sz="1500" b="1">
              <a:ea typeface="+mn-lt"/>
              <a:cs typeface="+mn-lt"/>
            </a:endParaRPr>
          </a:p>
          <a:p>
            <a:r>
              <a:rPr lang="en-GB" sz="1200">
                <a:ea typeface="+mn-lt"/>
                <a:cs typeface="+mn-lt"/>
              </a:rPr>
              <a:t>Both population density and geographic distance are being considered when subdividing districts</a:t>
            </a:r>
            <a:endParaRPr lang="en-US" sz="1200">
              <a:cs typeface="Calibri"/>
            </a:endParaRPr>
          </a:p>
          <a:p>
            <a:pPr algn="l"/>
            <a:endParaRPr lang="en-GB"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1D7CF96-F075-6CA7-5AB8-9CC057EDEA46}"/>
              </a:ext>
            </a:extLst>
          </p:cNvPr>
          <p:cNvCxnSpPr>
            <a:cxnSpLocks/>
          </p:cNvCxnSpPr>
          <p:nvPr/>
        </p:nvCxnSpPr>
        <p:spPr>
          <a:xfrm flipV="1">
            <a:off x="2631250" y="1478855"/>
            <a:ext cx="789140" cy="15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291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7994-6B39-E61F-32EC-3A61B59A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Hess Formulation</a:t>
            </a:r>
            <a:endParaRPr lang="en-GB"/>
          </a:p>
        </p:txBody>
      </p:sp>
      <p:pic>
        <p:nvPicPr>
          <p:cNvPr id="6" name="Content Placeholder 5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EDBC8554-E8B0-83D6-0968-A2138CFBE3F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02269" y="1223651"/>
            <a:ext cx="5112184" cy="2693088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35935-A223-4653-021A-3D04D1F4A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CFAF3-9DE7-64C4-CDFA-91BA6BDD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7</a:t>
            </a:fld>
            <a:endParaRPr lang="en-GB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94AF26-7AD3-10B0-3B73-165729CBCEB4}"/>
              </a:ext>
            </a:extLst>
          </p:cNvPr>
          <p:cNvSpPr txBox="1"/>
          <p:nvPr/>
        </p:nvSpPr>
        <p:spPr>
          <a:xfrm>
            <a:off x="4098358" y="348380"/>
            <a:ext cx="2826184" cy="323165"/>
          </a:xfrm>
          <a:prstGeom prst="rect">
            <a:avLst/>
          </a:prstGeom>
          <a:noFill/>
          <a:ln w="12700"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500">
                <a:cs typeface="Calibri"/>
              </a:rPr>
              <a:t>Penalty = population * distance^2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FE76C28-214D-2F8B-904A-EF1974536BC5}"/>
              </a:ext>
            </a:extLst>
          </p:cNvPr>
          <p:cNvCxnSpPr/>
          <p:nvPr/>
        </p:nvCxnSpPr>
        <p:spPr>
          <a:xfrm flipH="1">
            <a:off x="4559476" y="681885"/>
            <a:ext cx="1565" cy="691282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1FD723A-A3CC-C08D-B78E-65D4DAC0B8AA}"/>
              </a:ext>
            </a:extLst>
          </p:cNvPr>
          <p:cNvSpPr txBox="1"/>
          <p:nvPr/>
        </p:nvSpPr>
        <p:spPr>
          <a:xfrm>
            <a:off x="4634628" y="786792"/>
            <a:ext cx="3691262" cy="276999"/>
          </a:xfrm>
          <a:prstGeom prst="rect">
            <a:avLst/>
          </a:prstGeom>
          <a:noFill/>
          <a:ln w="12700">
            <a:solidFill>
              <a:schemeClr val="tx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>
                <a:cs typeface="Calibri"/>
              </a:rPr>
              <a:t>1 if vertex </a:t>
            </a:r>
            <a:r>
              <a:rPr lang="en-GB" sz="1200" err="1">
                <a:cs typeface="Calibri"/>
              </a:rPr>
              <a:t>i</a:t>
            </a:r>
            <a:r>
              <a:rPr lang="en-GB" sz="1200">
                <a:cs typeface="Calibri"/>
              </a:rPr>
              <a:t> is assigned to the district </a:t>
            </a:r>
            <a:r>
              <a:rPr lang="en-GB" sz="1200" err="1">
                <a:cs typeface="Calibri"/>
              </a:rPr>
              <a:t>centered</a:t>
            </a:r>
            <a:r>
              <a:rPr lang="en-GB" sz="1200">
                <a:cs typeface="Calibri"/>
              </a:rPr>
              <a:t> at vertex j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8F0F8BF2-FFC7-77A8-50D9-5FEADCF27ECE}"/>
              </a:ext>
            </a:extLst>
          </p:cNvPr>
          <p:cNvCxnSpPr>
            <a:cxnSpLocks/>
          </p:cNvCxnSpPr>
          <p:nvPr/>
        </p:nvCxnSpPr>
        <p:spPr>
          <a:xfrm flipH="1">
            <a:off x="4837397" y="1061580"/>
            <a:ext cx="1565" cy="311588"/>
          </a:xfrm>
          <a:prstGeom prst="straightConnector1">
            <a:avLst/>
          </a:prstGeom>
          <a:ln w="12700">
            <a:solidFill>
              <a:schemeClr val="tx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148A3EED-83B3-B757-D089-44E4AF7BC79B}"/>
              </a:ext>
            </a:extLst>
          </p:cNvPr>
          <p:cNvSpPr txBox="1"/>
          <p:nvPr/>
        </p:nvSpPr>
        <p:spPr>
          <a:xfrm>
            <a:off x="512267" y="1825186"/>
            <a:ext cx="2317092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>
                <a:ea typeface="+mn-lt"/>
                <a:cs typeface="+mn-lt"/>
              </a:rPr>
              <a:t>Each vertex assigned to a district</a:t>
            </a:r>
            <a:endParaRPr lang="en-US" sz="1200">
              <a:cs typeface="Calibri"/>
            </a:endParaRPr>
          </a:p>
          <a:p>
            <a:pPr algn="l"/>
            <a:endParaRPr lang="en-GB"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1D7CF96-F075-6CA7-5AB8-9CC057EDEA46}"/>
              </a:ext>
            </a:extLst>
          </p:cNvPr>
          <p:cNvCxnSpPr>
            <a:cxnSpLocks/>
          </p:cNvCxnSpPr>
          <p:nvPr/>
        </p:nvCxnSpPr>
        <p:spPr>
          <a:xfrm flipV="1">
            <a:off x="2709538" y="1979896"/>
            <a:ext cx="624736" cy="15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F4E57B-F6AB-020F-CE07-89946464528E}"/>
              </a:ext>
            </a:extLst>
          </p:cNvPr>
          <p:cNvSpPr txBox="1"/>
          <p:nvPr/>
        </p:nvSpPr>
        <p:spPr>
          <a:xfrm>
            <a:off x="1181627" y="2365371"/>
            <a:ext cx="1581188" cy="4847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200">
                <a:cs typeface="Calibri"/>
              </a:rPr>
              <a:t>K districts are chosen</a:t>
            </a:r>
          </a:p>
          <a:p>
            <a:pPr algn="l"/>
            <a:endParaRPr lang="en-GB">
              <a:cs typeface="Calibri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014AD97-50F9-451A-AE00-46C353C76483}"/>
              </a:ext>
            </a:extLst>
          </p:cNvPr>
          <p:cNvCxnSpPr>
            <a:cxnSpLocks/>
          </p:cNvCxnSpPr>
          <p:nvPr/>
        </p:nvCxnSpPr>
        <p:spPr>
          <a:xfrm>
            <a:off x="2713453" y="2513815"/>
            <a:ext cx="973115" cy="23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8389FAC-B6C0-A40C-0175-6DC3BEB91383}"/>
              </a:ext>
            </a:extLst>
          </p:cNvPr>
          <p:cNvSpPr txBox="1"/>
          <p:nvPr/>
        </p:nvSpPr>
        <p:spPr>
          <a:xfrm>
            <a:off x="895877" y="2576746"/>
            <a:ext cx="2215317" cy="8540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GB" sz="1200">
              <a:cs typeface="Calibri"/>
            </a:endParaRPr>
          </a:p>
          <a:p>
            <a:pPr algn="ctr"/>
            <a:r>
              <a:rPr lang="en-GB" sz="1200">
                <a:ea typeface="+mn-lt"/>
                <a:cs typeface="+mn-lt"/>
              </a:rPr>
              <a:t>population of each district lies between L and U </a:t>
            </a:r>
            <a:endParaRPr lang="en-GB" sz="1200">
              <a:cs typeface="Calibri"/>
            </a:endParaRPr>
          </a:p>
          <a:p>
            <a:pPr algn="ctr"/>
            <a:endParaRPr lang="en-GB">
              <a:cs typeface="Calibri"/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E965B1CE-785C-7EC5-17A8-8F95AF9C913A}"/>
              </a:ext>
            </a:extLst>
          </p:cNvPr>
          <p:cNvCxnSpPr>
            <a:cxnSpLocks/>
          </p:cNvCxnSpPr>
          <p:nvPr/>
        </p:nvCxnSpPr>
        <p:spPr>
          <a:xfrm flipV="1">
            <a:off x="3069661" y="2966320"/>
            <a:ext cx="624736" cy="15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14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87994-6B39-E61F-32EC-3A61B59A7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cs typeface="Calibri"/>
              </a:rPr>
              <a:t>Imposing Contiguity</a:t>
            </a:r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F35935-A223-4653-021A-3D04D1F4A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Title of the presentation - by tab Insert -&gt; Header text and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0CFAF3-9DE7-64C4-CDFA-91BA6BDD0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t>8</a:t>
            </a:fld>
            <a:endParaRPr lang="en-GB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48A3EED-83B3-B757-D089-44E4AF7BC79B}"/>
              </a:ext>
            </a:extLst>
          </p:cNvPr>
          <p:cNvSpPr txBox="1"/>
          <p:nvPr/>
        </p:nvSpPr>
        <p:spPr>
          <a:xfrm>
            <a:off x="269575" y="2882069"/>
            <a:ext cx="2317092" cy="79252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ea typeface="+mn-lt"/>
                <a:cs typeface="+mn-lt"/>
              </a:rPr>
              <a:t>if vertex </a:t>
            </a:r>
            <a:r>
              <a:rPr lang="en-GB" sz="1000" err="1">
                <a:ea typeface="+mn-lt"/>
                <a:cs typeface="+mn-lt"/>
              </a:rPr>
              <a:t>i</a:t>
            </a:r>
            <a:r>
              <a:rPr lang="en-GB" sz="1000">
                <a:ea typeface="+mn-lt"/>
                <a:cs typeface="+mn-lt"/>
              </a:rPr>
              <a:t> is assigned to </a:t>
            </a:r>
            <a:r>
              <a:rPr lang="en-GB" sz="1000" err="1">
                <a:ea typeface="+mn-lt"/>
                <a:cs typeface="+mn-lt"/>
              </a:rPr>
              <a:t>center</a:t>
            </a:r>
            <a:r>
              <a:rPr lang="en-GB" sz="1000">
                <a:ea typeface="+mn-lt"/>
                <a:cs typeface="+mn-lt"/>
              </a:rPr>
              <a:t> j, then </a:t>
            </a:r>
            <a:r>
              <a:rPr lang="en-GB" sz="1000" err="1">
                <a:ea typeface="+mn-lt"/>
                <a:cs typeface="+mn-lt"/>
              </a:rPr>
              <a:t>i</a:t>
            </a:r>
            <a:r>
              <a:rPr lang="en-GB" sz="1000">
                <a:ea typeface="+mn-lt"/>
                <a:cs typeface="+mn-lt"/>
              </a:rPr>
              <a:t> consumes one unit of flow of type j </a:t>
            </a:r>
            <a:endParaRPr lang="en-US"/>
          </a:p>
          <a:p>
            <a:endParaRPr lang="en-GB" sz="1200">
              <a:cs typeface="Calibri"/>
            </a:endParaRPr>
          </a:p>
          <a:p>
            <a:pPr algn="l"/>
            <a:endParaRPr lang="en-GB">
              <a:cs typeface="Calibri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C1D7CF96-F075-6CA7-5AB8-9CC057EDEA46}"/>
              </a:ext>
            </a:extLst>
          </p:cNvPr>
          <p:cNvCxnSpPr>
            <a:cxnSpLocks/>
          </p:cNvCxnSpPr>
          <p:nvPr/>
        </p:nvCxnSpPr>
        <p:spPr>
          <a:xfrm flipV="1">
            <a:off x="2466846" y="3107238"/>
            <a:ext cx="624736" cy="1563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F7F4E57B-F6AB-020F-CE07-89946464528E}"/>
              </a:ext>
            </a:extLst>
          </p:cNvPr>
          <p:cNvSpPr txBox="1"/>
          <p:nvPr/>
        </p:nvSpPr>
        <p:spPr>
          <a:xfrm>
            <a:off x="250004" y="3265679"/>
            <a:ext cx="2504981" cy="60785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 sz="1000">
                <a:ea typeface="+mn-lt"/>
                <a:cs typeface="+mn-lt"/>
              </a:rPr>
              <a:t>vertex </a:t>
            </a:r>
            <a:r>
              <a:rPr lang="en-GB" sz="1000" err="1">
                <a:ea typeface="+mn-lt"/>
                <a:cs typeface="+mn-lt"/>
              </a:rPr>
              <a:t>i</a:t>
            </a:r>
            <a:r>
              <a:rPr lang="en-GB" sz="1000">
                <a:ea typeface="+mn-lt"/>
                <a:cs typeface="+mn-lt"/>
              </a:rPr>
              <a:t> can receive flow of type j only if </a:t>
            </a:r>
            <a:r>
              <a:rPr lang="en-GB" sz="1000" err="1">
                <a:ea typeface="+mn-lt"/>
                <a:cs typeface="+mn-lt"/>
              </a:rPr>
              <a:t>i</a:t>
            </a:r>
            <a:r>
              <a:rPr lang="en-GB" sz="1000">
                <a:ea typeface="+mn-lt"/>
                <a:cs typeface="+mn-lt"/>
              </a:rPr>
              <a:t> is assigned to </a:t>
            </a:r>
            <a:r>
              <a:rPr lang="en-GB" sz="1000" err="1">
                <a:ea typeface="+mn-lt"/>
                <a:cs typeface="+mn-lt"/>
              </a:rPr>
              <a:t>center</a:t>
            </a:r>
            <a:r>
              <a:rPr lang="en-GB" sz="1000">
                <a:ea typeface="+mn-lt"/>
                <a:cs typeface="+mn-lt"/>
              </a:rPr>
              <a:t> j </a:t>
            </a:r>
            <a:endParaRPr lang="en-US"/>
          </a:p>
          <a:p>
            <a:endParaRPr lang="en-GB">
              <a:cs typeface="Calibri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A014AD97-50F9-451A-AE00-46C353C76483}"/>
              </a:ext>
            </a:extLst>
          </p:cNvPr>
          <p:cNvCxnSpPr>
            <a:cxnSpLocks/>
          </p:cNvCxnSpPr>
          <p:nvPr/>
        </p:nvCxnSpPr>
        <p:spPr>
          <a:xfrm>
            <a:off x="2713453" y="3421952"/>
            <a:ext cx="385958" cy="23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68389FAC-B6C0-A40C-0175-6DC3BEB91383}"/>
              </a:ext>
            </a:extLst>
          </p:cNvPr>
          <p:cNvSpPr txBox="1"/>
          <p:nvPr/>
        </p:nvSpPr>
        <p:spPr>
          <a:xfrm>
            <a:off x="895877" y="3508369"/>
            <a:ext cx="2215317" cy="85408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GB" sz="1200">
              <a:cs typeface="Calibri"/>
            </a:endParaRPr>
          </a:p>
          <a:p>
            <a:pPr algn="ctr"/>
            <a:r>
              <a:rPr lang="en-GB" sz="1000">
                <a:ea typeface="+mn-lt"/>
                <a:cs typeface="+mn-lt"/>
              </a:rPr>
              <a:t>prevent flow circulations </a:t>
            </a:r>
            <a:endParaRPr lang="en-GB"/>
          </a:p>
          <a:p>
            <a:pPr algn="ctr"/>
            <a:endParaRPr lang="en-GB" sz="1200">
              <a:cs typeface="Calibri"/>
            </a:endParaRPr>
          </a:p>
          <a:p>
            <a:pPr algn="ctr"/>
            <a:endParaRPr lang="en-GB">
              <a:cs typeface="Calibri"/>
            </a:endParaRPr>
          </a:p>
        </p:txBody>
      </p:sp>
      <p:pic>
        <p:nvPicPr>
          <p:cNvPr id="18" name="Content Placeholder 17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C74A25F1-800B-6D02-26B6-6FF8DC3CD6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151" b="19275"/>
          <a:stretch/>
        </p:blipFill>
        <p:spPr>
          <a:xfrm>
            <a:off x="3108325" y="3004888"/>
            <a:ext cx="5202218" cy="1250617"/>
          </a:xfr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3DB5C4-0104-805F-E535-FD603D768712}"/>
              </a:ext>
            </a:extLst>
          </p:cNvPr>
          <p:cNvSpPr txBox="1"/>
          <p:nvPr/>
        </p:nvSpPr>
        <p:spPr>
          <a:xfrm>
            <a:off x="760079" y="1053486"/>
            <a:ext cx="8005554" cy="176202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GB">
                <a:cs typeface="Calibri"/>
              </a:rPr>
              <a:t>With Hess model we have to manually adjust solutions to make them contiguous</a:t>
            </a:r>
          </a:p>
          <a:p>
            <a:pPr marL="285750" indent="-285750">
              <a:buFont typeface="Arial"/>
              <a:buChar char="•"/>
            </a:pPr>
            <a:endParaRPr lang="en-GB"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GB" sz="1400">
                <a:cs typeface="Calibri"/>
              </a:rPr>
              <a:t>Oehrlein</a:t>
            </a:r>
            <a:r>
              <a:rPr lang="en-GB" sz="1400">
                <a:ea typeface="+mn-lt"/>
                <a:cs typeface="+mn-lt"/>
              </a:rPr>
              <a:t> and Haunert flow-based formulation to enforce contiguity</a:t>
            </a:r>
            <a:endParaRPr lang="en-GB">
              <a:ea typeface="+mn-lt"/>
              <a:cs typeface="+mn-lt"/>
            </a:endParaRPr>
          </a:p>
          <a:p>
            <a:pPr>
              <a:buFont typeface="Arial"/>
              <a:buChar char="•"/>
            </a:pPr>
            <a:endParaRPr lang="en-GB"/>
          </a:p>
          <a:p>
            <a:pPr marL="285750" indent="-285750">
              <a:buFont typeface="Arial"/>
              <a:buChar char="•"/>
            </a:pPr>
            <a:endParaRPr lang="en-GB"/>
          </a:p>
          <a:p>
            <a:pPr marL="285750" indent="-285750">
              <a:buFont typeface="Arial"/>
              <a:buChar char="•"/>
            </a:pPr>
            <a:endParaRPr lang="en-GB">
              <a:cs typeface="Calibri"/>
            </a:endParaRPr>
          </a:p>
          <a:p>
            <a:endParaRPr lang="en-GB">
              <a:cs typeface="Calibri"/>
            </a:endParaRPr>
          </a:p>
          <a:p>
            <a:endParaRPr lang="en-US">
              <a:cs typeface="Calibri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CFE8EB35-DE30-34AB-DBCA-492ECEED17FC}"/>
              </a:ext>
            </a:extLst>
          </p:cNvPr>
          <p:cNvCxnSpPr>
            <a:cxnSpLocks/>
          </p:cNvCxnSpPr>
          <p:nvPr/>
        </p:nvCxnSpPr>
        <p:spPr>
          <a:xfrm>
            <a:off x="2705624" y="3813389"/>
            <a:ext cx="385958" cy="23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782C861B-5FC4-2E5F-94B7-9CBCFAD8397F}"/>
              </a:ext>
            </a:extLst>
          </p:cNvPr>
          <p:cNvSpPr txBox="1"/>
          <p:nvPr/>
        </p:nvSpPr>
        <p:spPr>
          <a:xfrm>
            <a:off x="1596133" y="1989565"/>
            <a:ext cx="6081622" cy="71558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>
                <a:cs typeface="Calibri"/>
              </a:rPr>
              <a:t>Amount of flow, originating at district </a:t>
            </a:r>
            <a:r>
              <a:rPr lang="en-GB" err="1">
                <a:cs typeface="Calibri"/>
              </a:rPr>
              <a:t>center</a:t>
            </a:r>
            <a:r>
              <a:rPr lang="en-GB">
                <a:cs typeface="Calibri"/>
              </a:rPr>
              <a:t> j, that is sent across edges </a:t>
            </a:r>
            <a:r>
              <a:rPr lang="en-GB">
                <a:ea typeface="+mn-lt"/>
                <a:cs typeface="+mn-lt"/>
              </a:rPr>
              <a:t>pointing towards vertex </a:t>
            </a:r>
            <a:r>
              <a:rPr lang="en-GB" err="1">
                <a:ea typeface="+mn-lt"/>
                <a:cs typeface="+mn-lt"/>
              </a:rPr>
              <a:t>i</a:t>
            </a:r>
            <a:endParaRPr lang="en-US" err="1">
              <a:ea typeface="+mn-lt"/>
              <a:cs typeface="+mn-lt"/>
            </a:endParaRPr>
          </a:p>
          <a:p>
            <a:endParaRPr lang="en-GB">
              <a:cs typeface="Calibri"/>
            </a:endParaRP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90A72F3D-5FB8-7C3F-811F-35E011D31B05}"/>
              </a:ext>
            </a:extLst>
          </p:cNvPr>
          <p:cNvCxnSpPr/>
          <p:nvPr/>
        </p:nvCxnSpPr>
        <p:spPr>
          <a:xfrm flipH="1">
            <a:off x="3318615" y="2697793"/>
            <a:ext cx="5480" cy="303757"/>
          </a:xfrm>
          <a:prstGeom prst="straightConnector1">
            <a:avLst/>
          </a:prstGeom>
          <a:ln w="127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E88E1F1-7B8D-5E85-3192-1F068E08C3CE}"/>
              </a:ext>
            </a:extLst>
          </p:cNvPr>
          <p:cNvSpPr txBox="1"/>
          <p:nvPr/>
        </p:nvSpPr>
        <p:spPr>
          <a:xfrm>
            <a:off x="981993" y="3798033"/>
            <a:ext cx="2215317" cy="63863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endParaRPr lang="en-GB" sz="1200">
              <a:cs typeface="Calibri"/>
            </a:endParaRPr>
          </a:p>
          <a:p>
            <a:pPr algn="ctr"/>
            <a:r>
              <a:rPr lang="en-GB" sz="1000">
                <a:cs typeface="Calibri"/>
              </a:rPr>
              <a:t>Flow is non-negative</a:t>
            </a:r>
          </a:p>
          <a:p>
            <a:pPr algn="ctr"/>
            <a:endParaRPr lang="en-GB">
              <a:cs typeface="Calibri"/>
            </a:endParaRPr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B0521EA5-6DFE-009B-3932-64E1EC69A6E6}"/>
              </a:ext>
            </a:extLst>
          </p:cNvPr>
          <p:cNvCxnSpPr>
            <a:cxnSpLocks/>
          </p:cNvCxnSpPr>
          <p:nvPr/>
        </p:nvCxnSpPr>
        <p:spPr>
          <a:xfrm>
            <a:off x="2721281" y="4114796"/>
            <a:ext cx="385958" cy="2351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0977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58825" y="2079882"/>
            <a:ext cx="7556500" cy="539038"/>
          </a:xfrm>
        </p:spPr>
        <p:txBody>
          <a:bodyPr/>
          <a:lstStyle/>
          <a:p>
            <a:pPr algn="ctr">
              <a:lnSpc>
                <a:spcPct val="99206"/>
              </a:lnSpc>
            </a:pPr>
            <a:r>
              <a:rPr lang="en-GB" sz="3600">
                <a:cs typeface="Calibri"/>
              </a:rPr>
              <a:t>Heuristics</a:t>
            </a:r>
            <a:endParaRPr lang="en-US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/>
        <p:txBody>
          <a:bodyPr vert="horz" lIns="0" tIns="0" rIns="0" bIns="0" rtlCol="0" anchor="t">
            <a:noAutofit/>
          </a:bodyPr>
          <a:lstStyle/>
          <a:p>
            <a:pPr marL="457200" indent="-457200">
              <a:buAutoNum type="arabicPeriod"/>
            </a:pPr>
            <a:endParaRPr lang="en-GB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endParaRPr lang="en-GB" sz="2000">
              <a:ea typeface="Calibri"/>
              <a:cs typeface="Calibri"/>
            </a:endParaRPr>
          </a:p>
          <a:p>
            <a:pPr indent="0">
              <a:buNone/>
            </a:pPr>
            <a:endParaRPr lang="en-GB" sz="2000">
              <a:ea typeface="Calibri"/>
              <a:cs typeface="Calibri"/>
            </a:endParaRPr>
          </a:p>
          <a:p>
            <a:pPr marL="704850" lvl="4" indent="0">
              <a:buNone/>
            </a:pPr>
            <a:endParaRPr lang="en-GB">
              <a:ea typeface="Calibri"/>
              <a:cs typeface="Calibri"/>
            </a:endParaRPr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11"/>
          </p:nvPr>
        </p:nvSpPr>
        <p:spPr>
          <a:xfrm>
            <a:off x="1114426" y="4568400"/>
            <a:ext cx="7042149" cy="576000"/>
          </a:xfrm>
        </p:spPr>
        <p:txBody>
          <a:bodyPr/>
          <a:lstStyle/>
          <a:p>
            <a:r>
              <a:rPr lang="en-GB"/>
              <a:t>Districting Problem - Group 10</a:t>
            </a:r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94BDB0-F4EA-4DD6-8281-CCE2440D0CE0}" type="slidenum">
              <a:rPr lang="en-GB" smtClean="0"/>
              <a:pPr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0644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Kantoorthema">
  <a:themeElements>
    <a:clrScheme name="TUe_PPT_V2">
      <a:dk1>
        <a:sysClr val="windowText" lastClr="000000"/>
      </a:dk1>
      <a:lt1>
        <a:sysClr val="window" lastClr="FFFFFF"/>
      </a:lt1>
      <a:dk2>
        <a:srgbClr val="C81919"/>
      </a:dk2>
      <a:lt2>
        <a:srgbClr val="101073"/>
      </a:lt2>
      <a:accent1>
        <a:srgbClr val="C81919"/>
      </a:accent1>
      <a:accent2>
        <a:srgbClr val="9E9EB1"/>
      </a:accent2>
      <a:accent3>
        <a:srgbClr val="0092B5"/>
      </a:accent3>
      <a:accent4>
        <a:srgbClr val="FF9A00"/>
      </a:accent4>
      <a:accent5>
        <a:srgbClr val="101073"/>
      </a:accent5>
      <a:accent6>
        <a:srgbClr val="CEDF00"/>
      </a:accent6>
      <a:hlink>
        <a:srgbClr val="0563C1"/>
      </a:hlink>
      <a:folHlink>
        <a:srgbClr val="954F72"/>
      </a:folHlink>
    </a:clrScheme>
    <a:fontScheme name="TUe_Calibri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Kantoorth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Ue_16x9.potx" id="{9370F84E-7576-4FDA-B736-A09996DF8429}" vid="{ED81D3C9-A1FB-4E5B-AF38-E92F700A58FD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TUe_16x9 (2)</Template>
  <Application>Microsoft Office PowerPoint</Application>
  <PresentationFormat>On-screen Show (16:9)</PresentationFormat>
  <Slides>17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8" baseType="lpstr">
      <vt:lpstr>Kantoorthema</vt:lpstr>
      <vt:lpstr>Districting Problem</vt:lpstr>
      <vt:lpstr>The Districting Problem</vt:lpstr>
      <vt:lpstr>Flow-based algorithms (Shirabe, 2005): </vt:lpstr>
      <vt:lpstr>Exact Solution</vt:lpstr>
      <vt:lpstr>Hess Formulation</vt:lpstr>
      <vt:lpstr>Hess Formulation</vt:lpstr>
      <vt:lpstr>Hess Formulation</vt:lpstr>
      <vt:lpstr>Imposing Contiguity</vt:lpstr>
      <vt:lpstr>Heuristics</vt:lpstr>
      <vt:lpstr>Initial Solution </vt:lpstr>
      <vt:lpstr>Objective Function </vt:lpstr>
      <vt:lpstr>Get Neighbor  </vt:lpstr>
      <vt:lpstr>Simulated Annealing </vt:lpstr>
      <vt:lpstr>Results</vt:lpstr>
      <vt:lpstr>Experimental Setup</vt:lpstr>
      <vt:lpstr>Exact Model Results </vt:lpstr>
      <vt:lpstr>Heuristics Model Results </vt:lpstr>
    </vt:vector>
  </TitlesOfParts>
  <Company>TU/e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Example of a title at the top</dc:title>
  <dc:creator>Ven, I.M.J. van de</dc:creator>
  <cp:revision>2</cp:revision>
  <dcterms:created xsi:type="dcterms:W3CDTF">2019-11-27T15:26:32Z</dcterms:created>
  <dcterms:modified xsi:type="dcterms:W3CDTF">2024-04-04T10:06:47Z</dcterms:modified>
</cp:coreProperties>
</file>